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gif" ContentType="image/gif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2" r:id="rId4"/>
    <p:sldMasterId id="2147483684" r:id="rId5"/>
    <p:sldMasterId id="2147483696" r:id="rId6"/>
    <p:sldMasterId id="2147483708" r:id="rId7"/>
    <p:sldMasterId id="2147483720" r:id="rId8"/>
    <p:sldMasterId id="2147483732" r:id="rId9"/>
    <p:sldMasterId id="2147483744" r:id="rId10"/>
    <p:sldMasterId id="2147483756" r:id="rId11"/>
    <p:sldMasterId id="2147483768" r:id="rId12"/>
  </p:sldMasterIdLst>
  <p:notesMasterIdLst>
    <p:notesMasterId r:id="rId25"/>
  </p:notesMasterIdLst>
  <p:sldIdLst>
    <p:sldId id="293" r:id="rId13"/>
    <p:sldId id="282" r:id="rId14"/>
    <p:sldId id="283" r:id="rId15"/>
    <p:sldId id="285" r:id="rId16"/>
    <p:sldId id="284" r:id="rId17"/>
    <p:sldId id="287" r:id="rId18"/>
    <p:sldId id="288" r:id="rId19"/>
    <p:sldId id="304" r:id="rId20"/>
    <p:sldId id="306" r:id="rId21"/>
    <p:sldId id="300" r:id="rId22"/>
    <p:sldId id="301" r:id="rId23"/>
    <p:sldId id="302" r:id="rId24"/>
    <p:sldId id="303" r:id="rId26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00CCFF"/>
    <a:srgbClr val="FF0000"/>
    <a:srgbClr val="003366"/>
    <a:srgbClr val="FF9900"/>
    <a:srgbClr val="FF3300"/>
    <a:srgbClr val="66CC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583"/>
    <p:restoredTop sz="94660"/>
  </p:normalViewPr>
  <p:slideViewPr>
    <p:cSldViewPr showGuides="1">
      <p:cViewPr varScale="1">
        <p:scale>
          <a:sx n="48" d="100"/>
          <a:sy n="48" d="100"/>
        </p:scale>
        <p:origin x="-5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Master" Target="slideMasters/slideMaster8.xml"/><Relationship Id="rId8" Type="http://schemas.openxmlformats.org/officeDocument/2006/relationships/slideMaster" Target="slideMasters/slideMaster7.xml"/><Relationship Id="rId7" Type="http://schemas.openxmlformats.org/officeDocument/2006/relationships/slideMaster" Target="slideMasters/slideMaster6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4" Type="http://schemas.openxmlformats.org/officeDocument/2006/relationships/slide" Target="slides/slide12.xml"/><Relationship Id="rId23" Type="http://schemas.openxmlformats.org/officeDocument/2006/relationships/slide" Target="slides/slide11.xml"/><Relationship Id="rId22" Type="http://schemas.openxmlformats.org/officeDocument/2006/relationships/slide" Target="slides/slide10.xml"/><Relationship Id="rId21" Type="http://schemas.openxmlformats.org/officeDocument/2006/relationships/slide" Target="slides/slide9.xml"/><Relationship Id="rId20" Type="http://schemas.openxmlformats.org/officeDocument/2006/relationships/slide" Target="slides/slide8.xml"/><Relationship Id="rId2" Type="http://schemas.openxmlformats.org/officeDocument/2006/relationships/theme" Target="theme/theme1.xml"/><Relationship Id="rId19" Type="http://schemas.openxmlformats.org/officeDocument/2006/relationships/slide" Target="slides/slide7.xml"/><Relationship Id="rId18" Type="http://schemas.openxmlformats.org/officeDocument/2006/relationships/slide" Target="slides/slide6.xml"/><Relationship Id="rId17" Type="http://schemas.openxmlformats.org/officeDocument/2006/relationships/slide" Target="slides/slide5.xml"/><Relationship Id="rId16" Type="http://schemas.openxmlformats.org/officeDocument/2006/relationships/slide" Target="slides/slide4.xml"/><Relationship Id="rId15" Type="http://schemas.openxmlformats.org/officeDocument/2006/relationships/slide" Target="slides/slide3.xml"/><Relationship Id="rId14" Type="http://schemas.openxmlformats.org/officeDocument/2006/relationships/slide" Target="slides/slide2.xml"/><Relationship Id="rId13" Type="http://schemas.openxmlformats.org/officeDocument/2006/relationships/slide" Target="slides/slide1.xml"/><Relationship Id="rId12" Type="http://schemas.openxmlformats.org/officeDocument/2006/relationships/slideMaster" Target="slideMasters/slideMaster11.xml"/><Relationship Id="rId11" Type="http://schemas.openxmlformats.org/officeDocument/2006/relationships/slideMaster" Target="slideMasters/slideMaster10.xml"/><Relationship Id="rId10" Type="http://schemas.openxmlformats.org/officeDocument/2006/relationships/slideMaster" Target="slideMasters/slideMaster9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4" Type="http://schemas.openxmlformats.org/officeDocument/2006/relationships/image" Target="../media/image50.wmf"/><Relationship Id="rId3" Type="http://schemas.openxmlformats.org/officeDocument/2006/relationships/image" Target="../media/image49.wmf"/><Relationship Id="rId2" Type="http://schemas.openxmlformats.org/officeDocument/2006/relationships/image" Target="../media/image48.wmf"/><Relationship Id="rId1" Type="http://schemas.openxmlformats.org/officeDocument/2006/relationships/image" Target="../media/image4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1413" y="754063"/>
            <a:ext cx="4391025" cy="3294062"/>
          </a:xfrm>
        </p:spPr>
      </p:sp>
      <p:sp>
        <p:nvSpPr>
          <p:cNvPr id="21507" name="备注占位符 2"/>
          <p:cNvSpPr>
            <a:spLocks noGrp="1"/>
          </p:cNvSpPr>
          <p:nvPr>
            <p:ph type="body"/>
          </p:nvPr>
        </p:nvSpPr>
        <p:spPr>
          <a:xfrm>
            <a:off x="538163" y="4387850"/>
            <a:ext cx="5780087" cy="3952875"/>
          </a:xfrm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2150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3025" y="8686800"/>
            <a:ext cx="2974975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90713"/>
            <a:ext cx="3808476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802124" y="1890713"/>
            <a:ext cx="3808476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86550" y="609600"/>
            <a:ext cx="2000250" cy="54864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884793" cy="54864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65119" y="609600"/>
            <a:ext cx="1945481" cy="539591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28675" y="609600"/>
            <a:ext cx="5723662" cy="539591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76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9724" y="1981200"/>
            <a:ext cx="3808476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716657" cy="54864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3808476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878324" y="1981200"/>
            <a:ext cx="3808476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86550" y="609600"/>
            <a:ext cx="2000250" cy="54864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884793" cy="54864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3808476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878324" y="1981200"/>
            <a:ext cx="3808476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86550" y="609600"/>
            <a:ext cx="2000250" cy="54864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884793" cy="54864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3808476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878324" y="1981200"/>
            <a:ext cx="3808476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3808476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878324" y="1981200"/>
            <a:ext cx="3808476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86550" y="609600"/>
            <a:ext cx="2000250" cy="54864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884793" cy="54864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3808476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878324" y="1981200"/>
            <a:ext cx="3808476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86550" y="609600"/>
            <a:ext cx="2000250" cy="54864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884793" cy="54864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619760"/>
            <a:ext cx="77724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76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9724" y="1981200"/>
            <a:ext cx="3808476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716657" cy="54864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76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9724" y="1981200"/>
            <a:ext cx="3808476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716657" cy="54864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76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9724" y="1981200"/>
            <a:ext cx="3808476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716657" cy="54864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76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9724" y="1981200"/>
            <a:ext cx="3808476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716657" cy="54864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image" Target="../media/image5.jpeg"/><Relationship Id="rId15" Type="http://schemas.openxmlformats.org/officeDocument/2006/relationships/image" Target="../media/image4.jpeg"/><Relationship Id="rId14" Type="http://schemas.openxmlformats.org/officeDocument/2006/relationships/image" Target="../media/image3.jpeg"/><Relationship Id="rId13" Type="http://schemas.openxmlformats.org/officeDocument/2006/relationships/image" Target="../media/image2.jpe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08.xml"/><Relationship Id="rId8" Type="http://schemas.openxmlformats.org/officeDocument/2006/relationships/slideLayout" Target="../slideLayouts/slideLayout107.xml"/><Relationship Id="rId7" Type="http://schemas.openxmlformats.org/officeDocument/2006/relationships/slideLayout" Target="../slideLayouts/slideLayout106.xml"/><Relationship Id="rId6" Type="http://schemas.openxmlformats.org/officeDocument/2006/relationships/slideLayout" Target="../slideLayouts/slideLayout105.xml"/><Relationship Id="rId5" Type="http://schemas.openxmlformats.org/officeDocument/2006/relationships/slideLayout" Target="../slideLayouts/slideLayout104.xml"/><Relationship Id="rId4" Type="http://schemas.openxmlformats.org/officeDocument/2006/relationships/slideLayout" Target="../slideLayouts/slideLayout103.xml"/><Relationship Id="rId3" Type="http://schemas.openxmlformats.org/officeDocument/2006/relationships/slideLayout" Target="../slideLayouts/slideLayout102.xml"/><Relationship Id="rId2" Type="http://schemas.openxmlformats.org/officeDocument/2006/relationships/slideLayout" Target="../slideLayouts/slideLayout101.xml"/><Relationship Id="rId19" Type="http://schemas.openxmlformats.org/officeDocument/2006/relationships/theme" Target="../theme/theme10.xml"/><Relationship Id="rId18" Type="http://schemas.openxmlformats.org/officeDocument/2006/relationships/image" Target="../media/image19.png"/><Relationship Id="rId17" Type="http://schemas.openxmlformats.org/officeDocument/2006/relationships/image" Target="../media/image40.jpeg"/><Relationship Id="rId16" Type="http://schemas.openxmlformats.org/officeDocument/2006/relationships/image" Target="../media/image39.jpeg"/><Relationship Id="rId15" Type="http://schemas.openxmlformats.org/officeDocument/2006/relationships/image" Target="../media/image38.jpeg"/><Relationship Id="rId14" Type="http://schemas.openxmlformats.org/officeDocument/2006/relationships/image" Target="../media/image37.jpeg"/><Relationship Id="rId13" Type="http://schemas.openxmlformats.org/officeDocument/2006/relationships/image" Target="../media/image36.jpe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0.xml"/><Relationship Id="rId10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0.xml"/></Relationships>
</file>

<file path=ppt/slideMasters/_rels/slideMaster1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19.xml"/><Relationship Id="rId8" Type="http://schemas.openxmlformats.org/officeDocument/2006/relationships/slideLayout" Target="../slideLayouts/slideLayout118.xml"/><Relationship Id="rId7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16.xml"/><Relationship Id="rId5" Type="http://schemas.openxmlformats.org/officeDocument/2006/relationships/slideLayout" Target="../slideLayouts/slideLayout115.xml"/><Relationship Id="rId4" Type="http://schemas.openxmlformats.org/officeDocument/2006/relationships/slideLayout" Target="../slideLayouts/slideLayout114.xml"/><Relationship Id="rId3" Type="http://schemas.openxmlformats.org/officeDocument/2006/relationships/slideLayout" Target="../slideLayouts/slideLayout113.xml"/><Relationship Id="rId2" Type="http://schemas.openxmlformats.org/officeDocument/2006/relationships/slideLayout" Target="../slideLayouts/slideLayout112.xml"/><Relationship Id="rId14" Type="http://schemas.openxmlformats.org/officeDocument/2006/relationships/theme" Target="../theme/theme11.xml"/><Relationship Id="rId13" Type="http://schemas.openxmlformats.org/officeDocument/2006/relationships/image" Target="../media/image41.jpe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21.xml"/><Relationship Id="rId10" Type="http://schemas.openxmlformats.org/officeDocument/2006/relationships/slideLayout" Target="../slideLayouts/slideLayout120.xml"/><Relationship Id="rId1" Type="http://schemas.openxmlformats.org/officeDocument/2006/relationships/slideLayout" Target="../slideLayouts/slideLayout11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6" Type="http://schemas.openxmlformats.org/officeDocument/2006/relationships/theme" Target="../theme/theme2.xml"/><Relationship Id="rId15" Type="http://schemas.openxmlformats.org/officeDocument/2006/relationships/image" Target="../media/image8.jpeg"/><Relationship Id="rId14" Type="http://schemas.openxmlformats.org/officeDocument/2006/relationships/image" Target="../media/image7.jpeg"/><Relationship Id="rId13" Type="http://schemas.openxmlformats.org/officeDocument/2006/relationships/image" Target="../media/image6.GIF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0.xml"/><Relationship Id="rId7" Type="http://schemas.openxmlformats.org/officeDocument/2006/relationships/slideLayout" Target="../slideLayouts/slideLayout29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7" Type="http://schemas.openxmlformats.org/officeDocument/2006/relationships/theme" Target="../theme/theme3.xml"/><Relationship Id="rId16" Type="http://schemas.openxmlformats.org/officeDocument/2006/relationships/image" Target="../media/image12.png"/><Relationship Id="rId15" Type="http://schemas.openxmlformats.org/officeDocument/2006/relationships/image" Target="../media/image11.jpeg"/><Relationship Id="rId14" Type="http://schemas.openxmlformats.org/officeDocument/2006/relationships/image" Target="../media/image1.jpeg"/><Relationship Id="rId13" Type="http://schemas.openxmlformats.org/officeDocument/2006/relationships/image" Target="../media/image10.GIF"/><Relationship Id="rId12" Type="http://schemas.openxmlformats.org/officeDocument/2006/relationships/image" Target="../media/image9.jpeg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23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0.xml"/><Relationship Id="rId6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5.xml"/><Relationship Id="rId16" Type="http://schemas.openxmlformats.org/officeDocument/2006/relationships/theme" Target="../theme/theme4.xml"/><Relationship Id="rId15" Type="http://schemas.openxmlformats.org/officeDocument/2006/relationships/image" Target="../media/image15.jpeg"/><Relationship Id="rId14" Type="http://schemas.openxmlformats.org/officeDocument/2006/relationships/image" Target="../media/image14.GIF"/><Relationship Id="rId13" Type="http://schemas.openxmlformats.org/officeDocument/2006/relationships/image" Target="../media/image1.jpeg"/><Relationship Id="rId12" Type="http://schemas.openxmlformats.org/officeDocument/2006/relationships/image" Target="../media/image13.jpeg"/><Relationship Id="rId11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3.xml"/><Relationship Id="rId1" Type="http://schemas.openxmlformats.org/officeDocument/2006/relationships/slideLayout" Target="../slideLayouts/slideLayout34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3.xml"/><Relationship Id="rId8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8.xml"/><Relationship Id="rId3" Type="http://schemas.openxmlformats.org/officeDocument/2006/relationships/slideLayout" Target="../slideLayouts/slideLayout47.xml"/><Relationship Id="rId2" Type="http://schemas.openxmlformats.org/officeDocument/2006/relationships/slideLayout" Target="../slideLayouts/slideLayout46.xml"/><Relationship Id="rId17" Type="http://schemas.openxmlformats.org/officeDocument/2006/relationships/theme" Target="../theme/theme5.xml"/><Relationship Id="rId16" Type="http://schemas.openxmlformats.org/officeDocument/2006/relationships/image" Target="../media/image19.png"/><Relationship Id="rId15" Type="http://schemas.openxmlformats.org/officeDocument/2006/relationships/image" Target="../media/image18.png"/><Relationship Id="rId14" Type="http://schemas.openxmlformats.org/officeDocument/2006/relationships/image" Target="../media/image17.jpeg"/><Relationship Id="rId13" Type="http://schemas.openxmlformats.org/officeDocument/2006/relationships/image" Target="../media/image16.GIF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54.xml"/><Relationship Id="rId1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64.xml"/><Relationship Id="rId8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2.xml"/><Relationship Id="rId6" Type="http://schemas.openxmlformats.org/officeDocument/2006/relationships/slideLayout" Target="../slideLayouts/slideLayout61.xml"/><Relationship Id="rId5" Type="http://schemas.openxmlformats.org/officeDocument/2006/relationships/slideLayout" Target="../slideLayouts/slideLayout60.xml"/><Relationship Id="rId4" Type="http://schemas.openxmlformats.org/officeDocument/2006/relationships/slideLayout" Target="../slideLayouts/slideLayout59.xml"/><Relationship Id="rId3" Type="http://schemas.openxmlformats.org/officeDocument/2006/relationships/slideLayout" Target="../slideLayouts/slideLayout58.xml"/><Relationship Id="rId2" Type="http://schemas.openxmlformats.org/officeDocument/2006/relationships/slideLayout" Target="../slideLayouts/slideLayout57.xml"/><Relationship Id="rId16" Type="http://schemas.openxmlformats.org/officeDocument/2006/relationships/theme" Target="../theme/theme6.xml"/><Relationship Id="rId15" Type="http://schemas.openxmlformats.org/officeDocument/2006/relationships/image" Target="../media/image22.jpeg"/><Relationship Id="rId14" Type="http://schemas.openxmlformats.org/officeDocument/2006/relationships/image" Target="../media/image21.png"/><Relationship Id="rId13" Type="http://schemas.openxmlformats.org/officeDocument/2006/relationships/image" Target="../media/image20.jpe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65.xml"/><Relationship Id="rId1" Type="http://schemas.openxmlformats.org/officeDocument/2006/relationships/slideLayout" Target="../slideLayouts/slideLayout56.xml"/></Relationships>
</file>

<file path=ppt/slideMasters/_rels/slideMaster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5.xml"/><Relationship Id="rId8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2.xml"/><Relationship Id="rId5" Type="http://schemas.openxmlformats.org/officeDocument/2006/relationships/slideLayout" Target="../slideLayouts/slideLayout71.xml"/><Relationship Id="rId4" Type="http://schemas.openxmlformats.org/officeDocument/2006/relationships/slideLayout" Target="../slideLayouts/slideLayout70.xml"/><Relationship Id="rId3" Type="http://schemas.openxmlformats.org/officeDocument/2006/relationships/slideLayout" Target="../slideLayouts/slideLayout69.xml"/><Relationship Id="rId2" Type="http://schemas.openxmlformats.org/officeDocument/2006/relationships/slideLayout" Target="../slideLayouts/slideLayout68.xml"/><Relationship Id="rId16" Type="http://schemas.openxmlformats.org/officeDocument/2006/relationships/theme" Target="../theme/theme7.xml"/><Relationship Id="rId15" Type="http://schemas.openxmlformats.org/officeDocument/2006/relationships/image" Target="../media/image25.jpeg"/><Relationship Id="rId14" Type="http://schemas.openxmlformats.org/officeDocument/2006/relationships/image" Target="../media/image24.jpeg"/><Relationship Id="rId13" Type="http://schemas.openxmlformats.org/officeDocument/2006/relationships/image" Target="../media/image23.jpe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76.xml"/><Relationship Id="rId1" Type="http://schemas.openxmlformats.org/officeDocument/2006/relationships/slideLayout" Target="../slideLayouts/slideLayout67.xml"/></Relationships>
</file>

<file path=ppt/slideMasters/_rels/slideMaster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86.xml"/><Relationship Id="rId8" Type="http://schemas.openxmlformats.org/officeDocument/2006/relationships/slideLayout" Target="../slideLayouts/slideLayout85.xml"/><Relationship Id="rId7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3.xml"/><Relationship Id="rId5" Type="http://schemas.openxmlformats.org/officeDocument/2006/relationships/slideLayout" Target="../slideLayouts/slideLayout82.xml"/><Relationship Id="rId4" Type="http://schemas.openxmlformats.org/officeDocument/2006/relationships/slideLayout" Target="../slideLayouts/slideLayout81.xml"/><Relationship Id="rId3" Type="http://schemas.openxmlformats.org/officeDocument/2006/relationships/slideLayout" Target="../slideLayouts/slideLayout80.xml"/><Relationship Id="rId2" Type="http://schemas.openxmlformats.org/officeDocument/2006/relationships/slideLayout" Target="../slideLayouts/slideLayout79.xml"/><Relationship Id="rId19" Type="http://schemas.openxmlformats.org/officeDocument/2006/relationships/theme" Target="../theme/theme8.xml"/><Relationship Id="rId18" Type="http://schemas.openxmlformats.org/officeDocument/2006/relationships/image" Target="../media/image30.GIF"/><Relationship Id="rId17" Type="http://schemas.openxmlformats.org/officeDocument/2006/relationships/image" Target="../media/image19.png"/><Relationship Id="rId16" Type="http://schemas.openxmlformats.org/officeDocument/2006/relationships/image" Target="../media/image29.jpeg"/><Relationship Id="rId15" Type="http://schemas.openxmlformats.org/officeDocument/2006/relationships/image" Target="../media/image28.GIF"/><Relationship Id="rId14" Type="http://schemas.openxmlformats.org/officeDocument/2006/relationships/image" Target="../media/image27.jpeg"/><Relationship Id="rId13" Type="http://schemas.openxmlformats.org/officeDocument/2006/relationships/image" Target="../media/image26.jpe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88.xml"/><Relationship Id="rId10" Type="http://schemas.openxmlformats.org/officeDocument/2006/relationships/slideLayout" Target="../slideLayouts/slideLayout87.xml"/><Relationship Id="rId1" Type="http://schemas.openxmlformats.org/officeDocument/2006/relationships/slideLayout" Target="../slideLayouts/slideLayout78.xml"/></Relationships>
</file>

<file path=ppt/slideMasters/_rels/slideMaster9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7.xml"/><Relationship Id="rId8" Type="http://schemas.openxmlformats.org/officeDocument/2006/relationships/slideLayout" Target="../slideLayouts/slideLayout96.xml"/><Relationship Id="rId7" Type="http://schemas.openxmlformats.org/officeDocument/2006/relationships/slideLayout" Target="../slideLayouts/slideLayout95.xml"/><Relationship Id="rId6" Type="http://schemas.openxmlformats.org/officeDocument/2006/relationships/slideLayout" Target="../slideLayouts/slideLayout94.xml"/><Relationship Id="rId5" Type="http://schemas.openxmlformats.org/officeDocument/2006/relationships/slideLayout" Target="../slideLayouts/slideLayout93.xml"/><Relationship Id="rId4" Type="http://schemas.openxmlformats.org/officeDocument/2006/relationships/slideLayout" Target="../slideLayouts/slideLayout92.xml"/><Relationship Id="rId3" Type="http://schemas.openxmlformats.org/officeDocument/2006/relationships/slideLayout" Target="../slideLayouts/slideLayout91.xml"/><Relationship Id="rId2" Type="http://schemas.openxmlformats.org/officeDocument/2006/relationships/slideLayout" Target="../slideLayouts/slideLayout90.xml"/><Relationship Id="rId19" Type="http://schemas.openxmlformats.org/officeDocument/2006/relationships/theme" Target="../theme/theme9.xml"/><Relationship Id="rId18" Type="http://schemas.openxmlformats.org/officeDocument/2006/relationships/image" Target="../media/image19.png"/><Relationship Id="rId17" Type="http://schemas.openxmlformats.org/officeDocument/2006/relationships/image" Target="../media/image35.jpeg"/><Relationship Id="rId16" Type="http://schemas.openxmlformats.org/officeDocument/2006/relationships/image" Target="../media/image34.jpeg"/><Relationship Id="rId15" Type="http://schemas.openxmlformats.org/officeDocument/2006/relationships/image" Target="../media/image33.jpeg"/><Relationship Id="rId14" Type="http://schemas.openxmlformats.org/officeDocument/2006/relationships/image" Target="../media/image32.jpeg"/><Relationship Id="rId13" Type="http://schemas.openxmlformats.org/officeDocument/2006/relationships/image" Target="../media/image1.jpeg"/><Relationship Id="rId12" Type="http://schemas.openxmlformats.org/officeDocument/2006/relationships/image" Target="../media/image31.GIF"/><Relationship Id="rId11" Type="http://schemas.openxmlformats.org/officeDocument/2006/relationships/slideLayout" Target="../slideLayouts/slideLayout99.xml"/><Relationship Id="rId10" Type="http://schemas.openxmlformats.org/officeDocument/2006/relationships/slideLayout" Target="../slideLayouts/slideLayout98.xml"/><Relationship Id="rId1" Type="http://schemas.openxmlformats.org/officeDocument/2006/relationships/slideLayout" Target="../slideLayouts/slideLayout8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B4DEF4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53250" name="图片 53249" descr="河山图标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0" y="6477000"/>
            <a:ext cx="3009900" cy="381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3251" name="图片 53250" descr="lazy_days_bottomback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5349875"/>
            <a:ext cx="6824663" cy="1508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3252" name="图片 53251" descr="lazy_days_left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0" y="942975"/>
            <a:ext cx="1154113" cy="12223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3253" name="图片 53252" descr="lazy_days_bottom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811963" y="5349875"/>
            <a:ext cx="2332037" cy="15081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3254" name="标题 53253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53255" name="文本占位符 53254"/>
          <p:cNvSpPr>
            <a:spLocks noGrp="1"/>
          </p:cNvSpPr>
          <p:nvPr>
            <p:ph type="body" idx="1"/>
          </p:nvPr>
        </p:nvSpPr>
        <p:spPr>
          <a:xfrm>
            <a:off x="914400" y="1981200"/>
            <a:ext cx="7772400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3256" name="日期占位符 53255"/>
          <p:cNvSpPr>
            <a:spLocks noGrp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>
                <a:latin typeface="Times New Roman" panose="02020603050405020304" pitchFamily="18" charset="0"/>
              </a:defRPr>
            </a:lvl1pPr>
          </a:lstStyle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3257" name="页脚占位符 53256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>
                <a:latin typeface="Times New Roman" panose="02020603050405020304" pitchFamily="18" charset="0"/>
              </a:defRPr>
            </a:lvl1pPr>
          </a:lstStyle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53258" name="灯片编号占位符 53257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>
                <a:latin typeface="Times New Roman" panose="02020603050405020304" pitchFamily="18" charset="0"/>
              </a:defRPr>
            </a:lvl1pPr>
          </a:lstStyle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  <p:pic>
        <p:nvPicPr>
          <p:cNvPr id="53259" name="图片 53258" descr="lazy_days_top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0" y="0"/>
            <a:ext cx="1965325" cy="960438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72706" name="图片 72705" descr="河山图标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134100" y="6477000"/>
            <a:ext cx="3009900" cy="381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2707" name="图片 72706" descr="fly_butterfly_bottom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065338" y="5464175"/>
            <a:ext cx="6207125" cy="13938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2708" name="图片 72707" descr="fly_butterfly_right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264525" y="3668713"/>
            <a:ext cx="879475" cy="31892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2709" name="图片 72708" descr="fly_butterfly_left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0" y="0"/>
            <a:ext cx="879475" cy="38401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2710" name="图片 72709" descr="fly_butterfly_top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871538" y="0"/>
            <a:ext cx="6251575" cy="13938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2711" name="图片 72710" descr="1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0" y="3733800"/>
            <a:ext cx="866775" cy="3124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2712" name="图片 72711" descr="1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277225" y="0"/>
            <a:ext cx="866775" cy="36671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2713" name="标题 72712"/>
          <p:cNvSpPr>
            <a:spLocks noGrp="1"/>
          </p:cNvSpPr>
          <p:nvPr>
            <p:ph type="title"/>
          </p:nvPr>
        </p:nvSpPr>
        <p:spPr>
          <a:xfrm>
            <a:off x="828675" y="609600"/>
            <a:ext cx="7772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72714" name="日期占位符 72713"/>
          <p:cNvSpPr>
            <a:spLocks noGrp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>
                <a:latin typeface="Times New Roman" panose="02020603050405020304" pitchFamily="18" charset="0"/>
              </a:defRPr>
            </a:lvl1pPr>
          </a:lstStyle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2715" name="页脚占位符 72714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>
                <a:latin typeface="Times New Roman" panose="02020603050405020304" pitchFamily="18" charset="0"/>
              </a:defRPr>
            </a:lvl1pPr>
          </a:lstStyle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72716" name="灯片编号占位符 72715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>
                <a:latin typeface="Times New Roman" panose="02020603050405020304" pitchFamily="18" charset="0"/>
              </a:defRPr>
            </a:lvl1pPr>
          </a:lstStyle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  <p:pic>
        <p:nvPicPr>
          <p:cNvPr id="72717" name="图片 72716" descr="bear_business_spacer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4565650" y="3422650"/>
            <a:ext cx="11113" cy="111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2718" name="图片 72717" descr="cuddly_cow_spacer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4565650" y="3422650"/>
            <a:ext cx="11113" cy="111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2719" name="文本占位符 72718"/>
          <p:cNvSpPr>
            <a:spLocks noGrp="1"/>
          </p:cNvSpPr>
          <p:nvPr>
            <p:ph type="body" idx="1"/>
          </p:nvPr>
        </p:nvSpPr>
        <p:spPr>
          <a:xfrm>
            <a:off x="838200" y="1890713"/>
            <a:ext cx="7772400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sldNum="0" hdr="0" ftr="0" dt="0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78850" name="图片 78849" descr="河山图标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0" y="6477000"/>
            <a:ext cx="3009900" cy="381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8851" name="图片 78850" descr="Eff00006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8852" name="标题 7885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78853" name="文本占位符 78852"/>
          <p:cNvSpPr>
            <a:spLocks noGrp="1"/>
          </p:cNvSpPr>
          <p:nvPr>
            <p:ph type="body"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8854" name="日期占位符 78853"/>
          <p:cNvSpPr>
            <a:spLocks noGrp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>
                <a:latin typeface="Times New Roman" panose="02020603050405020304" pitchFamily="18" charset="0"/>
              </a:defRPr>
            </a:lvl1pPr>
          </a:lstStyle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8855" name="页脚占位符 78854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>
                <a:latin typeface="Times New Roman" panose="02020603050405020304" pitchFamily="18" charset="0"/>
              </a:defRPr>
            </a:lvl1pPr>
          </a:lstStyle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78856" name="灯片编号占位符 78855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>
                <a:latin typeface="Times New Roman" panose="02020603050405020304" pitchFamily="18" charset="0"/>
              </a:defRPr>
            </a:lvl1pPr>
          </a:lstStyle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54274" name="图片 54273" descr="河山图标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029200" y="6477000"/>
            <a:ext cx="3009900" cy="381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4275" name="图片 54274" descr="baby_boy_sleeping_md_wht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4038600"/>
            <a:ext cx="1485900" cy="1485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4276" name="图片 54275" descr="its_a_boy_0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0" y="0"/>
            <a:ext cx="5715000" cy="15541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4277" name="图片 54276" descr="its_a_boy_07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949575" y="5715000"/>
            <a:ext cx="6194425" cy="1143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4278" name="标题 54277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54279" name="文本占位符 54278"/>
          <p:cNvSpPr>
            <a:spLocks noGrp="1"/>
          </p:cNvSpPr>
          <p:nvPr>
            <p:ph type="body" idx="1"/>
          </p:nvPr>
        </p:nvSpPr>
        <p:spPr>
          <a:xfrm>
            <a:off x="914400" y="1981200"/>
            <a:ext cx="7772400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4280" name="日期占位符 54279"/>
          <p:cNvSpPr>
            <a:spLocks noGrp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>
                <a:latin typeface="Times New Roman" panose="02020603050405020304" pitchFamily="18" charset="0"/>
              </a:defRPr>
            </a:lvl1pPr>
          </a:lstStyle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4281" name="页脚占位符 54280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>
                <a:latin typeface="Times New Roman" panose="02020603050405020304" pitchFamily="18" charset="0"/>
              </a:defRPr>
            </a:lvl1pPr>
          </a:lstStyle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54282" name="灯片编号占位符 54281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>
                <a:latin typeface="Times New Roman" panose="02020603050405020304" pitchFamily="18" charset="0"/>
              </a:defRPr>
            </a:lvl1pPr>
          </a:lstStyle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B6EAF7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55298" name="图片 55297" descr="lovely_day_right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464425" y="4514850"/>
            <a:ext cx="1679575" cy="23431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5299" name="图片 55298" descr="summer_sun_lg_wht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1143000" cy="1143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5300" name="图片 55299" descr="河山图标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134100" y="0"/>
            <a:ext cx="3009900" cy="381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5301" name="图片 55300" descr="lovely_day_left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0" y="1128713"/>
            <a:ext cx="1143000" cy="57292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5302" name="图片 55301" descr="lovely_day_topback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128713" y="0"/>
            <a:ext cx="8001000" cy="1143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5303" name="标题 55302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55304" name="文本占位符 55303"/>
          <p:cNvSpPr>
            <a:spLocks noGrp="1"/>
          </p:cNvSpPr>
          <p:nvPr>
            <p:ph type="body" idx="1"/>
          </p:nvPr>
        </p:nvSpPr>
        <p:spPr>
          <a:xfrm>
            <a:off x="914400" y="1981200"/>
            <a:ext cx="7772400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5305" name="日期占位符 55304"/>
          <p:cNvSpPr>
            <a:spLocks noGrp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>
                <a:latin typeface="Times New Roman" panose="02020603050405020304" pitchFamily="18" charset="0"/>
              </a:defRPr>
            </a:lvl1pPr>
          </a:lstStyle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5306" name="页脚占位符 55305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>
                <a:latin typeface="Times New Roman" panose="02020603050405020304" pitchFamily="18" charset="0"/>
              </a:defRPr>
            </a:lvl1pPr>
          </a:lstStyle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55307" name="灯片编号占位符 55306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>
                <a:latin typeface="Times New Roman" panose="02020603050405020304" pitchFamily="18" charset="0"/>
              </a:defRPr>
            </a:lvl1pPr>
          </a:lstStyle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439FC8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56322" name="图片 56321" descr="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0" y="304800"/>
            <a:ext cx="6477000" cy="3124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6323" name="图片 56322" descr="河山图标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286000" y="0"/>
            <a:ext cx="3009900" cy="381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6324" name="图片 56323" descr="mad_scientist_swirling_beak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0" y="352425"/>
            <a:ext cx="857250" cy="12573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6325" name="图片 56324" descr="beeker_coverslide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0" y="0"/>
            <a:ext cx="6515100" cy="3540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6326" name="图片 56325" descr="beeker_coverslide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0" y="3429000"/>
            <a:ext cx="6515100" cy="3540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6327" name="标题 56326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56328" name="文本占位符 56327"/>
          <p:cNvSpPr>
            <a:spLocks noGrp="1"/>
          </p:cNvSpPr>
          <p:nvPr>
            <p:ph type="body" idx="1"/>
          </p:nvPr>
        </p:nvSpPr>
        <p:spPr>
          <a:xfrm>
            <a:off x="914400" y="1981200"/>
            <a:ext cx="7772400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6329" name="日期占位符 56328"/>
          <p:cNvSpPr>
            <a:spLocks noGrp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>
                <a:latin typeface="Times New Roman" panose="02020603050405020304" pitchFamily="18" charset="0"/>
              </a:defRPr>
            </a:lvl1pPr>
          </a:lstStyle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6330" name="页脚占位符 56329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>
                <a:latin typeface="Times New Roman" panose="02020603050405020304" pitchFamily="18" charset="0"/>
              </a:defRPr>
            </a:lvl1pPr>
          </a:lstStyle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56331" name="灯片编号占位符 56330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>
                <a:latin typeface="Times New Roman" panose="02020603050405020304" pitchFamily="18" charset="0"/>
              </a:defRPr>
            </a:lvl1pPr>
          </a:lstStyle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ftr="0" dt="0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83B1C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57346" name="图片 57345" descr="河山图标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0" y="6448425"/>
            <a:ext cx="3009900" cy="381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7347" name="图片 57346" descr="music_note_hopping_lg_clr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772400" y="0"/>
            <a:ext cx="1371600" cy="15319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7348" name="图片 57347" descr="piano_man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0" y="3429000"/>
            <a:ext cx="3863975" cy="34178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7349" name="图片 57348" descr="piano_man_side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0" y="0"/>
            <a:ext cx="1143000" cy="3429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7350" name="标题 57349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57351" name="文本占位符 57350"/>
          <p:cNvSpPr>
            <a:spLocks noGrp="1"/>
          </p:cNvSpPr>
          <p:nvPr>
            <p:ph type="body" idx="1"/>
          </p:nvPr>
        </p:nvSpPr>
        <p:spPr>
          <a:xfrm>
            <a:off x="914400" y="1981200"/>
            <a:ext cx="7772400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7352" name="日期占位符 57351"/>
          <p:cNvSpPr>
            <a:spLocks noGrp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>
                <a:latin typeface="Times New Roman" panose="02020603050405020304" pitchFamily="18" charset="0"/>
              </a:defRPr>
            </a:lvl1pPr>
          </a:lstStyle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7353" name="页脚占位符 57352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>
                <a:latin typeface="Times New Roman" panose="02020603050405020304" pitchFamily="18" charset="0"/>
              </a:defRPr>
            </a:lvl1pPr>
          </a:lstStyle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57354" name="灯片编号占位符 57353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>
                <a:latin typeface="Times New Roman" panose="02020603050405020304" pitchFamily="18" charset="0"/>
              </a:defRPr>
            </a:lvl1pPr>
          </a:lstStyle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  <p:pic>
        <p:nvPicPr>
          <p:cNvPr id="57355" name="图片 57354" descr="piano_man_spacer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565650" y="3422650"/>
            <a:ext cx="11113" cy="11113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68610" name="图片 68609" descr="河山图标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85800" y="6400800"/>
            <a:ext cx="3009900" cy="381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8611" name="图片 68610" descr="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09600" y="6019800"/>
            <a:ext cx="3352800" cy="7874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68612" name="组合 68611"/>
          <p:cNvGrpSpPr/>
          <p:nvPr/>
        </p:nvGrpSpPr>
        <p:grpSpPr>
          <a:xfrm>
            <a:off x="0" y="0"/>
            <a:ext cx="1497013" cy="6858000"/>
            <a:chOff x="0" y="0"/>
            <a:chExt cx="943" cy="4320"/>
          </a:xfrm>
        </p:grpSpPr>
        <p:pic>
          <p:nvPicPr>
            <p:cNvPr id="68613" name="图片 68612" descr="ftdesk"/>
            <p:cNvPicPr>
              <a:picLocks noChangeAspect="1"/>
            </p:cNvPicPr>
            <p:nvPr userDrawn="1"/>
          </p:nvPicPr>
          <p:blipFill>
            <a:blip r:embed="rId14"/>
            <a:stretch>
              <a:fillRect/>
            </a:stretch>
          </p:blipFill>
          <p:spPr>
            <a:xfrm>
              <a:off x="0" y="2805"/>
              <a:ext cx="943" cy="151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68614" name="图片 68613" descr="ftdesk1"/>
            <p:cNvPicPr>
              <a:picLocks noChangeAspect="1"/>
            </p:cNvPicPr>
            <p:nvPr userDrawn="1"/>
          </p:nvPicPr>
          <p:blipFill>
            <a:blip r:embed="rId15"/>
            <a:stretch>
              <a:fillRect/>
            </a:stretch>
          </p:blipFill>
          <p:spPr>
            <a:xfrm>
              <a:off x="0" y="0"/>
              <a:ext cx="533" cy="28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68615" name="标题 68614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68616" name="文本占位符 68615"/>
          <p:cNvSpPr>
            <a:spLocks noGrp="1"/>
          </p:cNvSpPr>
          <p:nvPr>
            <p:ph type="body"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68617" name="日期占位符 68616"/>
          <p:cNvSpPr>
            <a:spLocks noGrp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>
                <a:latin typeface="Times New Roman" panose="02020603050405020304" pitchFamily="18" charset="0"/>
              </a:defRPr>
            </a:lvl1pPr>
          </a:lstStyle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8618" name="页脚占位符 68617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>
                <a:latin typeface="Times New Roman" panose="02020603050405020304" pitchFamily="18" charset="0"/>
              </a:defRPr>
            </a:lvl1pPr>
          </a:lstStyle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68619" name="灯片编号占位符 68618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>
                <a:latin typeface="Times New Roman" panose="02020603050405020304" pitchFamily="18" charset="0"/>
              </a:defRPr>
            </a:lvl1pPr>
          </a:lstStyle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sldNum="0" hdr="0" ftr="0" dt="0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69634" name="图片 69633" descr="河山图标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134100" y="6477000"/>
            <a:ext cx="3009900" cy="3810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69635" name="组合 69634"/>
          <p:cNvGrpSpPr/>
          <p:nvPr/>
        </p:nvGrpSpPr>
        <p:grpSpPr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69636" name="图片 69635" descr="1"/>
            <p:cNvPicPr>
              <a:picLocks noChangeAspect="1"/>
            </p:cNvPicPr>
            <p:nvPr userDrawn="1"/>
          </p:nvPicPr>
          <p:blipFill>
            <a:blip r:embed="rId13"/>
            <a:stretch>
              <a:fillRect/>
            </a:stretch>
          </p:blipFill>
          <p:spPr>
            <a:xfrm>
              <a:off x="0" y="2928"/>
              <a:ext cx="5760" cy="1392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69637" name="图片 69636" descr="1"/>
            <p:cNvPicPr>
              <a:picLocks noChangeAspect="1"/>
            </p:cNvPicPr>
            <p:nvPr userDrawn="1"/>
          </p:nvPicPr>
          <p:blipFill>
            <a:blip r:embed="rId13"/>
            <a:stretch>
              <a:fillRect/>
            </a:stretch>
          </p:blipFill>
          <p:spPr>
            <a:xfrm>
              <a:off x="0" y="0"/>
              <a:ext cx="5760" cy="144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69638" name="组合 69637"/>
          <p:cNvGrpSpPr/>
          <p:nvPr/>
        </p:nvGrpSpPr>
        <p:grpSpPr>
          <a:xfrm>
            <a:off x="6251575" y="2133600"/>
            <a:ext cx="2892425" cy="4183063"/>
            <a:chOff x="3938" y="1344"/>
            <a:chExt cx="1822" cy="2635"/>
          </a:xfrm>
        </p:grpSpPr>
        <p:pic>
          <p:nvPicPr>
            <p:cNvPr id="69639" name="图片 69638" descr="bizguy1"/>
            <p:cNvPicPr>
              <a:picLocks noChangeAspect="1"/>
            </p:cNvPicPr>
            <p:nvPr userDrawn="1"/>
          </p:nvPicPr>
          <p:blipFill>
            <a:blip r:embed="rId14"/>
            <a:stretch>
              <a:fillRect/>
            </a:stretch>
          </p:blipFill>
          <p:spPr>
            <a:xfrm>
              <a:off x="4406" y="1344"/>
              <a:ext cx="1354" cy="1598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69640" name="图片 69639" descr="bizguy2"/>
            <p:cNvPicPr>
              <a:picLocks noChangeAspect="1"/>
            </p:cNvPicPr>
            <p:nvPr userDrawn="1"/>
          </p:nvPicPr>
          <p:blipFill>
            <a:blip r:embed="rId15"/>
            <a:stretch>
              <a:fillRect/>
            </a:stretch>
          </p:blipFill>
          <p:spPr>
            <a:xfrm>
              <a:off x="3938" y="2928"/>
              <a:ext cx="1822" cy="1051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69641" name="标题 69640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69642" name="文本占位符 69641"/>
          <p:cNvSpPr>
            <a:spLocks noGrp="1"/>
          </p:cNvSpPr>
          <p:nvPr>
            <p:ph type="body"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69643" name="日期占位符 69642"/>
          <p:cNvSpPr>
            <a:spLocks noGrp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>
                <a:latin typeface="Times New Roman" panose="02020603050405020304" pitchFamily="18" charset="0"/>
              </a:defRPr>
            </a:lvl1pPr>
          </a:lstStyle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9644" name="页脚占位符 69643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>
                <a:latin typeface="Times New Roman" panose="02020603050405020304" pitchFamily="18" charset="0"/>
              </a:defRPr>
            </a:lvl1pPr>
          </a:lstStyle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69645" name="灯片编号占位符 69644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>
                <a:latin typeface="Times New Roman" panose="02020603050405020304" pitchFamily="18" charset="0"/>
              </a:defRPr>
            </a:lvl1pPr>
          </a:lstStyle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sldNum="0" hdr="0" ftr="0" dt="0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70658" name="图片 70657" descr="河山图标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134100" y="0"/>
            <a:ext cx="3009900" cy="3810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70659" name="组合 70658"/>
          <p:cNvGrpSpPr/>
          <p:nvPr/>
        </p:nvGrpSpPr>
        <p:grpSpPr>
          <a:xfrm>
            <a:off x="0" y="0"/>
            <a:ext cx="6858000" cy="5694363"/>
            <a:chOff x="0" y="0"/>
            <a:chExt cx="4320" cy="3587"/>
          </a:xfrm>
        </p:grpSpPr>
        <p:pic>
          <p:nvPicPr>
            <p:cNvPr id="70660" name="图片 70659" descr="just_a_note_01"/>
            <p:cNvPicPr>
              <a:picLocks noChangeAspect="1"/>
            </p:cNvPicPr>
            <p:nvPr userDrawn="1"/>
          </p:nvPicPr>
          <p:blipFill>
            <a:blip r:embed="rId13"/>
            <a:stretch>
              <a:fillRect/>
            </a:stretch>
          </p:blipFill>
          <p:spPr>
            <a:xfrm>
              <a:off x="0" y="0"/>
              <a:ext cx="4320" cy="28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70661" name="图片 70660" descr="just_a_note_02"/>
            <p:cNvPicPr>
              <a:picLocks noChangeAspect="1"/>
            </p:cNvPicPr>
            <p:nvPr userDrawn="1"/>
          </p:nvPicPr>
          <p:blipFill>
            <a:blip r:embed="rId14"/>
            <a:stretch>
              <a:fillRect/>
            </a:stretch>
          </p:blipFill>
          <p:spPr>
            <a:xfrm>
              <a:off x="0" y="270"/>
              <a:ext cx="590" cy="2354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70662" name="图片 70661" descr="just_a_note_05"/>
            <p:cNvPicPr>
              <a:picLocks noChangeAspect="1"/>
            </p:cNvPicPr>
            <p:nvPr userDrawn="1"/>
          </p:nvPicPr>
          <p:blipFill>
            <a:blip r:embed="rId15"/>
            <a:stretch>
              <a:fillRect/>
            </a:stretch>
          </p:blipFill>
          <p:spPr>
            <a:xfrm>
              <a:off x="0" y="2622"/>
              <a:ext cx="4320" cy="965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70663" name="组合 70662"/>
          <p:cNvGrpSpPr/>
          <p:nvPr/>
        </p:nvGrpSpPr>
        <p:grpSpPr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70664" name="图片 70663" descr="1"/>
            <p:cNvPicPr>
              <a:picLocks noChangeAspect="1"/>
            </p:cNvPicPr>
            <p:nvPr userDrawn="1"/>
          </p:nvPicPr>
          <p:blipFill>
            <a:blip r:embed="rId16"/>
            <a:stretch>
              <a:fillRect/>
            </a:stretch>
          </p:blipFill>
          <p:spPr>
            <a:xfrm>
              <a:off x="4236" y="0"/>
              <a:ext cx="1524" cy="432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70665" name="图片 70664" descr="1"/>
            <p:cNvPicPr>
              <a:picLocks noChangeAspect="1"/>
            </p:cNvPicPr>
            <p:nvPr userDrawn="1"/>
          </p:nvPicPr>
          <p:blipFill>
            <a:blip r:embed="rId16"/>
            <a:stretch>
              <a:fillRect/>
            </a:stretch>
          </p:blipFill>
          <p:spPr>
            <a:xfrm>
              <a:off x="0" y="3408"/>
              <a:ext cx="4356" cy="912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70666" name="标题 70665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70667" name="文本占位符 70666"/>
          <p:cNvSpPr>
            <a:spLocks noGrp="1"/>
          </p:cNvSpPr>
          <p:nvPr>
            <p:ph type="body"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0668" name="日期占位符 70667"/>
          <p:cNvSpPr>
            <a:spLocks noGrp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>
                <a:latin typeface="Times New Roman" panose="02020603050405020304" pitchFamily="18" charset="0"/>
              </a:defRPr>
            </a:lvl1pPr>
          </a:lstStyle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0669" name="页脚占位符 70668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>
                <a:latin typeface="Times New Roman" panose="02020603050405020304" pitchFamily="18" charset="0"/>
              </a:defRPr>
            </a:lvl1pPr>
          </a:lstStyle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70670" name="灯片编号占位符 70669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>
                <a:latin typeface="Times New Roman" panose="02020603050405020304" pitchFamily="18" charset="0"/>
              </a:defRPr>
            </a:lvl1pPr>
          </a:lstStyle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  <p:pic>
        <p:nvPicPr>
          <p:cNvPr id="70671" name="图片 70670" descr="gold_spacer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4565650" y="3422650"/>
            <a:ext cx="11113" cy="111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0672" name="图片 70671" descr="feather_quill_md_wht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5943600" y="4114800"/>
            <a:ext cx="650875" cy="1143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0673" name="图片 70672" descr="just_a_note_spacer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4565650" y="3422650"/>
            <a:ext cx="11113" cy="11113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sldNum="0" hdr="0" ftr="0" dt="0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71682" name="图片 71681" descr="watch_me_pocket_watch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815263" y="5300663"/>
            <a:ext cx="1314450" cy="15430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683" name="图片 71682" descr="河山图标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134100" y="0"/>
            <a:ext cx="3009900" cy="3810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71684" name="组合 71683"/>
          <p:cNvGrpSpPr/>
          <p:nvPr/>
        </p:nvGrpSpPr>
        <p:grpSpPr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71685" name="图片 71684" descr="watch_me_left"/>
            <p:cNvPicPr>
              <a:picLocks noChangeAspect="1"/>
            </p:cNvPicPr>
            <p:nvPr userDrawn="1"/>
          </p:nvPicPr>
          <p:blipFill>
            <a:blip r:embed="rId14"/>
            <a:stretch>
              <a:fillRect/>
            </a:stretch>
          </p:blipFill>
          <p:spPr>
            <a:xfrm>
              <a:off x="0" y="528"/>
              <a:ext cx="583" cy="2124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71686" name="图片 71685" descr="watch_me_top"/>
            <p:cNvPicPr>
              <a:picLocks noChangeAspect="1"/>
            </p:cNvPicPr>
            <p:nvPr userDrawn="1"/>
          </p:nvPicPr>
          <p:blipFill>
            <a:blip r:embed="rId15"/>
            <a:stretch>
              <a:fillRect/>
            </a:stretch>
          </p:blipFill>
          <p:spPr>
            <a:xfrm>
              <a:off x="0" y="0"/>
              <a:ext cx="3125" cy="583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71687" name="图片 71686" descr="1"/>
            <p:cNvPicPr>
              <a:picLocks noChangeAspect="1"/>
            </p:cNvPicPr>
            <p:nvPr userDrawn="1"/>
          </p:nvPicPr>
          <p:blipFill>
            <a:blip r:embed="rId16"/>
            <a:stretch>
              <a:fillRect/>
            </a:stretch>
          </p:blipFill>
          <p:spPr>
            <a:xfrm>
              <a:off x="3024" y="0"/>
              <a:ext cx="2736" cy="58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71688" name="图片 71687" descr="2"/>
            <p:cNvPicPr>
              <a:picLocks noChangeAspect="1"/>
            </p:cNvPicPr>
            <p:nvPr userDrawn="1"/>
          </p:nvPicPr>
          <p:blipFill>
            <a:blip r:embed="rId17"/>
            <a:stretch>
              <a:fillRect/>
            </a:stretch>
          </p:blipFill>
          <p:spPr>
            <a:xfrm>
              <a:off x="0" y="2592"/>
              <a:ext cx="585" cy="1728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71689" name="标题 71688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71690" name="文本占位符 71689"/>
          <p:cNvSpPr>
            <a:spLocks noGrp="1"/>
          </p:cNvSpPr>
          <p:nvPr>
            <p:ph type="body"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1691" name="日期占位符 71690"/>
          <p:cNvSpPr>
            <a:spLocks noGrp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>
                <a:latin typeface="Times New Roman" panose="02020603050405020304" pitchFamily="18" charset="0"/>
              </a:defRPr>
            </a:lvl1pPr>
          </a:lstStyle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1692" name="页脚占位符 71691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>
                <a:latin typeface="Times New Roman" panose="02020603050405020304" pitchFamily="18" charset="0"/>
              </a:defRPr>
            </a:lvl1pPr>
          </a:lstStyle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71693" name="灯片编号占位符 71692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>
                <a:latin typeface="Times New Roman" panose="02020603050405020304" pitchFamily="18" charset="0"/>
              </a:defRPr>
            </a:lvl1pPr>
          </a:lstStyle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  <p:pic>
        <p:nvPicPr>
          <p:cNvPr id="71694" name="图片 71693" descr="gold_spacer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4565650" y="3422650"/>
            <a:ext cx="11113" cy="111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695" name="图片 71694" descr="just_a_note_spacer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4565650" y="3422650"/>
            <a:ext cx="11113" cy="111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696" name="图片 71695" descr="tax_time_spacer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4565650" y="3422650"/>
            <a:ext cx="11113" cy="11113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sldNum="0" hdr="0" ftr="0" dt="0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62.xml"/><Relationship Id="rId8" Type="http://schemas.openxmlformats.org/officeDocument/2006/relationships/image" Target="../media/image50.wmf"/><Relationship Id="rId7" Type="http://schemas.openxmlformats.org/officeDocument/2006/relationships/oleObject" Target="../embeddings/oleObject4.bin"/><Relationship Id="rId6" Type="http://schemas.openxmlformats.org/officeDocument/2006/relationships/image" Target="../media/image49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48.wmf"/><Relationship Id="rId3" Type="http://schemas.openxmlformats.org/officeDocument/2006/relationships/oleObject" Target="../embeddings/oleObject2.bin"/><Relationship Id="rId2" Type="http://schemas.openxmlformats.org/officeDocument/2006/relationships/image" Target="../media/image47.wmf"/><Relationship Id="rId11" Type="http://schemas.openxmlformats.org/officeDocument/2006/relationships/notesSlide" Target="../notesSlides/notesSlide1.xml"/><Relationship Id="rId10" Type="http://schemas.openxmlformats.org/officeDocument/2006/relationships/vmlDrawing" Target="../drawings/vmlDrawing1.vml"/><Relationship Id="rId1" Type="http://schemas.openxmlformats.org/officeDocument/2006/relationships/oleObject" Target="../embeddings/oleObject1.bin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7.xml"/><Relationship Id="rId1" Type="http://schemas.openxmlformats.org/officeDocument/2006/relationships/image" Target="../media/image4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7.xml"/><Relationship Id="rId1" Type="http://schemas.openxmlformats.org/officeDocument/2006/relationships/image" Target="../media/image43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2.xml"/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image" Target="../media/image4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02" name="矩形 51201"/>
          <p:cNvSpPr/>
          <p:nvPr/>
        </p:nvSpPr>
        <p:spPr>
          <a:xfrm>
            <a:off x="539750" y="765175"/>
            <a:ext cx="4248150" cy="21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>
                <a:ln w="9525" cap="flat" cmpd="sng">
                  <a:solidFill>
                    <a:schemeClr val="bg1"/>
                  </a:solidFill>
                  <a:prstDash val="solid"/>
                  <a:headEnd type="none" w="med" len="med"/>
                  <a:tailEnd type="none" w="med" len="med"/>
                </a:ln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义务教育课程标准实验教科书</a:t>
            </a:r>
            <a:endParaRPr lang="zh-CN" altLang="en-US" sz="3600">
              <a:ln w="9525" cap="flat" cmpd="sng">
                <a:solidFill>
                  <a:schemeClr val="bg1"/>
                </a:solidFill>
                <a:prstDash val="solid"/>
                <a:headEnd type="none" w="med" len="med"/>
                <a:tailEnd type="none" w="med" len="med"/>
              </a:ln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1203" name="矩形 51202"/>
          <p:cNvSpPr/>
          <p:nvPr/>
        </p:nvSpPr>
        <p:spPr>
          <a:xfrm>
            <a:off x="1547813" y="1268413"/>
            <a:ext cx="1655762" cy="21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>
                <a:ln w="9525" cap="flat" cmpd="sng">
                  <a:solidFill>
                    <a:schemeClr val="bg1"/>
                  </a:solidFill>
                  <a:prstDash val="solid"/>
                  <a:headEnd type="none" w="med" len="med"/>
                  <a:tailEnd type="none" w="med" len="med"/>
                </a:ln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九年级 上册</a:t>
            </a:r>
            <a:endParaRPr lang="zh-CN" altLang="en-US" sz="3600">
              <a:ln w="9525" cap="flat" cmpd="sng">
                <a:solidFill>
                  <a:schemeClr val="bg1"/>
                </a:solidFill>
                <a:prstDash val="solid"/>
                <a:headEnd type="none" w="med" len="med"/>
                <a:tailEnd type="none" w="med" len="med"/>
              </a:ln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1204" name="矩形 51203"/>
          <p:cNvSpPr/>
          <p:nvPr/>
        </p:nvSpPr>
        <p:spPr>
          <a:xfrm>
            <a:off x="6084888" y="6021388"/>
            <a:ext cx="2016125" cy="288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>
                <a:ln w="9525" cap="flat" cmpd="sng">
                  <a:solidFill>
                    <a:schemeClr val="bg1"/>
                  </a:solidFill>
                  <a:prstDash val="solid"/>
                  <a:headEnd type="none" w="med" len="med"/>
                  <a:tailEnd type="none" w="med" len="med"/>
                </a:ln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人民教育出版社</a:t>
            </a:r>
            <a:endParaRPr lang="zh-CN" altLang="en-US" sz="3600">
              <a:ln w="9525" cap="flat" cmpd="sng">
                <a:solidFill>
                  <a:schemeClr val="bg1"/>
                </a:solidFill>
                <a:prstDash val="solid"/>
                <a:headEnd type="none" w="med" len="med"/>
                <a:tailEnd type="none" w="med" len="med"/>
              </a:ln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1206" name="矩形 51205"/>
          <p:cNvSpPr/>
          <p:nvPr/>
        </p:nvSpPr>
        <p:spPr>
          <a:xfrm>
            <a:off x="2374900" y="3429000"/>
            <a:ext cx="4392613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>
                <a:ln w="9525" cap="flat" cmpd="sng">
                  <a:solidFill>
                    <a:srgbClr val="FFFF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24.2.2 直线和圆的位置(第１课时)</a:t>
            </a:r>
            <a:endParaRPr lang="zh-CN" altLang="en-US" sz="3600">
              <a:ln w="9525" cap="flat" cmpd="sng">
                <a:solidFill>
                  <a:srgbClr val="FFFF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" name="Group 2"/>
          <p:cNvGrpSpPr/>
          <p:nvPr/>
        </p:nvGrpSpPr>
        <p:grpSpPr>
          <a:xfrm>
            <a:off x="142875" y="1500188"/>
            <a:ext cx="9007475" cy="1935162"/>
            <a:chOff x="-218" y="0"/>
            <a:chExt cx="5565" cy="1219"/>
          </a:xfrm>
        </p:grpSpPr>
        <p:sp>
          <p:nvSpPr>
            <p:cNvPr id="14352" name="Text Box 3"/>
            <p:cNvSpPr txBox="1"/>
            <p:nvPr/>
          </p:nvSpPr>
          <p:spPr>
            <a:xfrm>
              <a:off x="-177" y="0"/>
              <a:ext cx="5520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en-US" altLang="zh-CN" sz="2400" b="1" dirty="0">
                  <a:latin typeface="Times New Roman" panose="02020603050405020304" pitchFamily="18" charset="0"/>
                  <a:ea typeface="黑体" panose="02010609060101010101" pitchFamily="2" charset="-122"/>
                </a:rPr>
                <a:t>1.</a:t>
              </a:r>
              <a:r>
                <a:rPr lang="zh-CN" altLang="en-US" sz="2400" dirty="0">
                  <a:latin typeface="黑体" panose="02010609060101010101" pitchFamily="2" charset="-122"/>
                  <a:ea typeface="黑体" panose="02010609060101010101" pitchFamily="2" charset="-122"/>
                </a:rPr>
                <a:t>已知圆的半径为</a:t>
              </a:r>
              <a:r>
                <a:rPr lang="en-US" altLang="zh-CN" sz="2400" b="1" dirty="0">
                  <a:latin typeface="Times New Roman" panose="02020603050405020304" pitchFamily="18" charset="0"/>
                  <a:ea typeface="黑体" panose="02010609060101010101" pitchFamily="2" charset="-122"/>
                </a:rPr>
                <a:t>6cm</a:t>
              </a:r>
              <a:r>
                <a:rPr lang="zh-CN" altLang="en-US" sz="2400" dirty="0">
                  <a:latin typeface="黑体" panose="02010609060101010101" pitchFamily="2" charset="-122"/>
                  <a:ea typeface="黑体" panose="02010609060101010101" pitchFamily="2" charset="-122"/>
                </a:rPr>
                <a:t>，设直线和圆心的距离为</a:t>
              </a:r>
              <a:r>
                <a:rPr lang="en-US" altLang="zh-CN" sz="2400" b="1" i="1" dirty="0">
                  <a:latin typeface="Times New Roman" panose="02020603050405020304" pitchFamily="18" charset="0"/>
                  <a:ea typeface="黑体" panose="02010609060101010101" pitchFamily="2" charset="-122"/>
                </a:rPr>
                <a:t>d</a:t>
              </a:r>
              <a:r>
                <a:rPr lang="en-US" altLang="zh-CN" sz="2400" b="1" dirty="0">
                  <a:latin typeface="Times New Roman" panose="02020603050405020304" pitchFamily="18" charset="0"/>
                  <a:ea typeface="黑体" panose="02010609060101010101" pitchFamily="2" charset="-122"/>
                </a:rPr>
                <a:t> </a:t>
              </a:r>
              <a:r>
                <a:rPr lang="zh-CN" altLang="en-US" sz="2400" b="1" dirty="0">
                  <a:latin typeface="Times New Roman" panose="02020603050405020304" pitchFamily="18" charset="0"/>
                  <a:ea typeface="黑体" panose="02010609060101010101" pitchFamily="2" charset="-122"/>
                </a:rPr>
                <a:t>：</a:t>
              </a:r>
              <a:endParaRPr lang="zh-CN" altLang="en-US" sz="2400" b="1" dirty="0">
                <a:latin typeface="Times New Roman" panose="02020603050405020304" pitchFamily="18" charset="0"/>
                <a:ea typeface="黑体" panose="02010609060101010101" pitchFamily="2" charset="-122"/>
              </a:endParaRPr>
            </a:p>
          </p:txBody>
        </p:sp>
        <p:sp>
          <p:nvSpPr>
            <p:cNvPr id="14353" name="Text Box 4"/>
            <p:cNvSpPr txBox="1"/>
            <p:nvPr/>
          </p:nvSpPr>
          <p:spPr>
            <a:xfrm>
              <a:off x="-173" y="931"/>
              <a:ext cx="5328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2400" b="1" dirty="0">
                  <a:latin typeface="Times New Roman" panose="02020603050405020304" pitchFamily="18" charset="0"/>
                  <a:ea typeface="黑体" panose="02010609060101010101" pitchFamily="2" charset="-122"/>
                </a:rPr>
                <a:t>（</a:t>
              </a:r>
              <a:r>
                <a:rPr lang="en-US" altLang="zh-CN" sz="2400" b="1" dirty="0">
                  <a:latin typeface="Times New Roman" panose="02020603050405020304" pitchFamily="18" charset="0"/>
                  <a:ea typeface="黑体" panose="02010609060101010101" pitchFamily="2" charset="-122"/>
                </a:rPr>
                <a:t>3</a:t>
              </a:r>
              <a:r>
                <a:rPr lang="zh-CN" altLang="en-US" sz="2400" b="1" dirty="0">
                  <a:latin typeface="Times New Roman" panose="02020603050405020304" pitchFamily="18" charset="0"/>
                  <a:ea typeface="黑体" panose="02010609060101010101" pitchFamily="2" charset="-122"/>
                </a:rPr>
                <a:t>）</a:t>
              </a:r>
              <a:r>
                <a:rPr lang="zh-CN" altLang="en-US" sz="2400" dirty="0">
                  <a:latin typeface="黑体" panose="02010609060101010101" pitchFamily="2" charset="-122"/>
                  <a:ea typeface="黑体" panose="02010609060101010101" pitchFamily="2" charset="-122"/>
                </a:rPr>
                <a:t>若</a:t>
              </a:r>
              <a:r>
                <a:rPr lang="en-US" altLang="zh-CN" sz="2400" b="1" i="1" dirty="0">
                  <a:latin typeface="Times New Roman" panose="02020603050405020304" pitchFamily="18" charset="0"/>
                  <a:ea typeface="黑体" panose="02010609060101010101" pitchFamily="2" charset="-122"/>
                </a:rPr>
                <a:t>d</a:t>
              </a:r>
              <a:r>
                <a:rPr lang="en-US" altLang="zh-CN" sz="2400" b="1" dirty="0">
                  <a:latin typeface="Times New Roman" panose="02020603050405020304" pitchFamily="18" charset="0"/>
                  <a:ea typeface="黑体" panose="02010609060101010101" pitchFamily="2" charset="-122"/>
                </a:rPr>
                <a:t>=8cm ,</a:t>
              </a:r>
              <a:r>
                <a:rPr lang="zh-CN" altLang="en-US" sz="2400" dirty="0">
                  <a:latin typeface="黑体" panose="02010609060101010101" pitchFamily="2" charset="-122"/>
                  <a:ea typeface="黑体" panose="02010609060101010101" pitchFamily="2" charset="-122"/>
                </a:rPr>
                <a:t>则直线与圆</a:t>
              </a:r>
              <a:r>
                <a:rPr lang="en-US" altLang="zh-CN" sz="2400" dirty="0">
                  <a:latin typeface="黑体" panose="02010609060101010101" pitchFamily="2" charset="-122"/>
                  <a:ea typeface="黑体" panose="02010609060101010101" pitchFamily="2" charset="-122"/>
                </a:rPr>
                <a:t>______</a:t>
              </a:r>
              <a:r>
                <a:rPr lang="en-US" altLang="zh-CN" sz="2400" dirty="0">
                  <a:solidFill>
                    <a:schemeClr val="tx2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, </a:t>
              </a:r>
              <a:r>
                <a:rPr lang="zh-CN" altLang="en-US" sz="2400" dirty="0">
                  <a:latin typeface="黑体" panose="02010609060101010101" pitchFamily="2" charset="-122"/>
                  <a:ea typeface="黑体" panose="02010609060101010101" pitchFamily="2" charset="-122"/>
                </a:rPr>
                <a:t>直线与圆有</a:t>
              </a:r>
              <a:r>
                <a:rPr lang="en-US" altLang="zh-CN" sz="2400" dirty="0">
                  <a:latin typeface="黑体" panose="02010609060101010101" pitchFamily="2" charset="-122"/>
                  <a:ea typeface="黑体" panose="02010609060101010101" pitchFamily="2" charset="-122"/>
                </a:rPr>
                <a:t>____</a:t>
              </a:r>
              <a:r>
                <a:rPr lang="zh-CN" altLang="en-US" sz="2400" dirty="0">
                  <a:latin typeface="黑体" panose="02010609060101010101" pitchFamily="2" charset="-122"/>
                  <a:ea typeface="黑体" panose="02010609060101010101" pitchFamily="2" charset="-122"/>
                </a:rPr>
                <a:t>个公共点</a:t>
              </a:r>
              <a:r>
                <a:rPr lang="en-US" altLang="zh-CN" sz="2400" dirty="0">
                  <a:latin typeface="黑体" panose="02010609060101010101" pitchFamily="2" charset="-122"/>
                  <a:ea typeface="黑体" panose="02010609060101010101" pitchFamily="2" charset="-122"/>
                </a:rPr>
                <a:t>.</a:t>
              </a:r>
              <a:r>
                <a:rPr lang="en-US" altLang="zh-CN" sz="2400" u="sng" dirty="0">
                  <a:latin typeface="黑体" panose="02010609060101010101" pitchFamily="2" charset="-122"/>
                  <a:ea typeface="黑体" panose="02010609060101010101" pitchFamily="2" charset="-122"/>
                </a:rPr>
                <a:t> </a:t>
              </a:r>
              <a:endParaRPr lang="en-US" altLang="zh-CN" sz="2400" u="sng" dirty="0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14354" name="Text Box 5"/>
            <p:cNvSpPr txBox="1"/>
            <p:nvPr/>
          </p:nvSpPr>
          <p:spPr>
            <a:xfrm>
              <a:off x="-173" y="661"/>
              <a:ext cx="5520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2400" b="1" dirty="0">
                  <a:latin typeface="Times New Roman" panose="02020603050405020304" pitchFamily="18" charset="0"/>
                  <a:ea typeface="黑体" panose="02010609060101010101" pitchFamily="2" charset="-122"/>
                </a:rPr>
                <a:t>（</a:t>
              </a:r>
              <a:r>
                <a:rPr lang="en-US" altLang="zh-CN" sz="2400" b="1" dirty="0">
                  <a:latin typeface="Times New Roman" panose="02020603050405020304" pitchFamily="18" charset="0"/>
                  <a:ea typeface="黑体" panose="02010609060101010101" pitchFamily="2" charset="-122"/>
                </a:rPr>
                <a:t>2</a:t>
              </a:r>
              <a:r>
                <a:rPr lang="zh-CN" altLang="en-US" sz="2400" b="1" dirty="0">
                  <a:latin typeface="Times New Roman" panose="02020603050405020304" pitchFamily="18" charset="0"/>
                  <a:ea typeface="黑体" panose="02010609060101010101" pitchFamily="2" charset="-122"/>
                </a:rPr>
                <a:t>）</a:t>
              </a:r>
              <a:r>
                <a:rPr lang="zh-CN" altLang="en-US" sz="2400" dirty="0">
                  <a:latin typeface="黑体" panose="02010609060101010101" pitchFamily="2" charset="-122"/>
                  <a:ea typeface="黑体" panose="02010609060101010101" pitchFamily="2" charset="-122"/>
                </a:rPr>
                <a:t>若</a:t>
              </a:r>
              <a:r>
                <a:rPr lang="en-US" altLang="zh-CN" sz="2400" b="1" i="1" dirty="0">
                  <a:latin typeface="Times New Roman" panose="02020603050405020304" pitchFamily="18" charset="0"/>
                  <a:ea typeface="黑体" panose="02010609060101010101" pitchFamily="2" charset="-122"/>
                </a:rPr>
                <a:t>d</a:t>
              </a:r>
              <a:r>
                <a:rPr lang="en-US" altLang="zh-CN" sz="2400" b="1" dirty="0">
                  <a:latin typeface="Times New Roman" panose="02020603050405020304" pitchFamily="18" charset="0"/>
                  <a:ea typeface="黑体" panose="02010609060101010101" pitchFamily="2" charset="-122"/>
                </a:rPr>
                <a:t>=6cm ,</a:t>
              </a:r>
              <a:r>
                <a:rPr lang="zh-CN" altLang="en-US" sz="2400" dirty="0">
                  <a:latin typeface="黑体" panose="02010609060101010101" pitchFamily="2" charset="-122"/>
                  <a:ea typeface="黑体" panose="02010609060101010101" pitchFamily="2" charset="-122"/>
                </a:rPr>
                <a:t>则直线与圆</a:t>
              </a:r>
              <a:r>
                <a:rPr lang="en-US" altLang="zh-CN" sz="2400" dirty="0">
                  <a:latin typeface="黑体" panose="02010609060101010101" pitchFamily="2" charset="-122"/>
                  <a:ea typeface="黑体" panose="02010609060101010101" pitchFamily="2" charset="-122"/>
                </a:rPr>
                <a:t>______</a:t>
              </a:r>
              <a:r>
                <a:rPr lang="en-US" altLang="zh-CN" sz="2400" dirty="0">
                  <a:solidFill>
                    <a:schemeClr val="tx2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, </a:t>
              </a:r>
              <a:r>
                <a:rPr lang="zh-CN" altLang="en-US" sz="2400" dirty="0">
                  <a:latin typeface="黑体" panose="02010609060101010101" pitchFamily="2" charset="-122"/>
                  <a:ea typeface="黑体" panose="02010609060101010101" pitchFamily="2" charset="-122"/>
                </a:rPr>
                <a:t>直线与圆有</a:t>
              </a:r>
              <a:r>
                <a:rPr lang="en-US" altLang="zh-CN" sz="2400" dirty="0">
                  <a:latin typeface="黑体" panose="02010609060101010101" pitchFamily="2" charset="-122"/>
                  <a:ea typeface="黑体" panose="02010609060101010101" pitchFamily="2" charset="-122"/>
                </a:rPr>
                <a:t>____</a:t>
              </a:r>
              <a:r>
                <a:rPr lang="zh-CN" altLang="en-US" sz="2400" dirty="0">
                  <a:latin typeface="黑体" panose="02010609060101010101" pitchFamily="2" charset="-122"/>
                  <a:ea typeface="黑体" panose="02010609060101010101" pitchFamily="2" charset="-122"/>
                </a:rPr>
                <a:t>个公共点</a:t>
              </a:r>
              <a:r>
                <a:rPr lang="en-US" altLang="zh-CN" sz="2400" dirty="0">
                  <a:latin typeface="黑体" panose="02010609060101010101" pitchFamily="2" charset="-122"/>
                  <a:ea typeface="黑体" panose="02010609060101010101" pitchFamily="2" charset="-122"/>
                </a:rPr>
                <a:t>.</a:t>
              </a:r>
              <a:r>
                <a:rPr lang="en-US" altLang="zh-CN" sz="2400" u="sng" dirty="0">
                  <a:latin typeface="黑体" panose="02010609060101010101" pitchFamily="2" charset="-122"/>
                  <a:ea typeface="黑体" panose="02010609060101010101" pitchFamily="2" charset="-122"/>
                </a:rPr>
                <a:t> </a:t>
              </a:r>
              <a:endParaRPr lang="en-US" altLang="zh-CN" sz="2400" u="sng" dirty="0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14355" name="Text Box 6"/>
            <p:cNvSpPr txBox="1"/>
            <p:nvPr/>
          </p:nvSpPr>
          <p:spPr>
            <a:xfrm>
              <a:off x="-218" y="336"/>
              <a:ext cx="5452" cy="29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2400" b="1" dirty="0">
                  <a:latin typeface="Times New Roman" panose="02020603050405020304" pitchFamily="18" charset="0"/>
                  <a:ea typeface="黑体" panose="02010609060101010101" pitchFamily="2" charset="-122"/>
                </a:rPr>
                <a:t>（</a:t>
              </a:r>
              <a:r>
                <a:rPr lang="en-US" altLang="zh-CN" sz="2400" b="1" dirty="0">
                  <a:latin typeface="Times New Roman" panose="02020603050405020304" pitchFamily="18" charset="0"/>
                  <a:ea typeface="黑体" panose="02010609060101010101" pitchFamily="2" charset="-122"/>
                </a:rPr>
                <a:t>1</a:t>
              </a:r>
              <a:r>
                <a:rPr lang="zh-CN" altLang="en-US" sz="2400" b="1" dirty="0">
                  <a:latin typeface="Times New Roman" panose="02020603050405020304" pitchFamily="18" charset="0"/>
                  <a:ea typeface="黑体" panose="02010609060101010101" pitchFamily="2" charset="-122"/>
                </a:rPr>
                <a:t>）</a:t>
              </a:r>
              <a:r>
                <a:rPr lang="zh-CN" altLang="en-US" sz="2400" dirty="0">
                  <a:latin typeface="黑体" panose="02010609060101010101" pitchFamily="2" charset="-122"/>
                  <a:ea typeface="黑体" panose="02010609060101010101" pitchFamily="2" charset="-122"/>
                </a:rPr>
                <a:t>若</a:t>
              </a:r>
              <a:r>
                <a:rPr lang="en-US" altLang="zh-CN" sz="2400" b="1" i="1" dirty="0">
                  <a:latin typeface="Times New Roman" panose="02020603050405020304" pitchFamily="18" charset="0"/>
                  <a:ea typeface="黑体" panose="02010609060101010101" pitchFamily="2" charset="-122"/>
                </a:rPr>
                <a:t>d</a:t>
              </a:r>
              <a:r>
                <a:rPr lang="en-US" altLang="zh-CN" sz="2400" b="1" dirty="0">
                  <a:latin typeface="Times New Roman" panose="02020603050405020304" pitchFamily="18" charset="0"/>
                  <a:ea typeface="黑体" panose="02010609060101010101" pitchFamily="2" charset="-122"/>
                </a:rPr>
                <a:t>=4cm</a:t>
              </a:r>
              <a:r>
                <a:rPr lang="en-US" altLang="zh-CN" sz="2400" dirty="0">
                  <a:latin typeface="黑体" panose="02010609060101010101" pitchFamily="2" charset="-122"/>
                  <a:ea typeface="黑体" panose="02010609060101010101" pitchFamily="2" charset="-122"/>
                </a:rPr>
                <a:t> ,</a:t>
              </a:r>
              <a:r>
                <a:rPr lang="zh-CN" altLang="en-US" sz="2400" dirty="0">
                  <a:latin typeface="黑体" panose="02010609060101010101" pitchFamily="2" charset="-122"/>
                  <a:ea typeface="黑体" panose="02010609060101010101" pitchFamily="2" charset="-122"/>
                </a:rPr>
                <a:t>则直线与圆</a:t>
              </a:r>
              <a:r>
                <a:rPr lang="zh-CN" altLang="en-US" sz="2400" u="sng" dirty="0">
                  <a:latin typeface="黑体" panose="02010609060101010101" pitchFamily="2" charset="-122"/>
                  <a:ea typeface="黑体" panose="02010609060101010101" pitchFamily="2" charset="-122"/>
                </a:rPr>
                <a:t>　　　</a:t>
              </a:r>
              <a:r>
                <a:rPr lang="en-US" altLang="zh-CN" sz="2400" dirty="0">
                  <a:solidFill>
                    <a:schemeClr val="tx2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, </a:t>
              </a:r>
              <a:r>
                <a:rPr lang="zh-CN" altLang="en-US" sz="2400" dirty="0">
                  <a:latin typeface="黑体" panose="02010609060101010101" pitchFamily="2" charset="-122"/>
                  <a:ea typeface="黑体" panose="02010609060101010101" pitchFamily="2" charset="-122"/>
                </a:rPr>
                <a:t>直线与圆有</a:t>
              </a:r>
              <a:r>
                <a:rPr lang="en-US" altLang="zh-CN" sz="2400" dirty="0">
                  <a:latin typeface="黑体" panose="02010609060101010101" pitchFamily="2" charset="-122"/>
                  <a:ea typeface="黑体" panose="02010609060101010101" pitchFamily="2" charset="-122"/>
                </a:rPr>
                <a:t>____</a:t>
              </a:r>
              <a:r>
                <a:rPr lang="zh-CN" altLang="en-US" sz="2400" dirty="0">
                  <a:latin typeface="黑体" panose="02010609060101010101" pitchFamily="2" charset="-122"/>
                  <a:ea typeface="黑体" panose="02010609060101010101" pitchFamily="2" charset="-122"/>
                </a:rPr>
                <a:t>个公共点</a:t>
              </a:r>
              <a:r>
                <a:rPr lang="en-US" altLang="zh-CN" sz="2400" dirty="0">
                  <a:latin typeface="黑体" panose="02010609060101010101" pitchFamily="2" charset="-122"/>
                  <a:ea typeface="黑体" panose="02010609060101010101" pitchFamily="2" charset="-122"/>
                </a:rPr>
                <a:t>.           </a:t>
              </a:r>
              <a:endParaRPr lang="en-US" altLang="zh-CN" sz="2400" dirty="0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grpSp>
        <p:nvGrpSpPr>
          <p:cNvPr id="3" name="Group 7"/>
          <p:cNvGrpSpPr/>
          <p:nvPr/>
        </p:nvGrpSpPr>
        <p:grpSpPr>
          <a:xfrm>
            <a:off x="214313" y="3500438"/>
            <a:ext cx="8462962" cy="2605087"/>
            <a:chOff x="-192" y="140"/>
            <a:chExt cx="5331" cy="1641"/>
          </a:xfrm>
        </p:grpSpPr>
        <p:sp>
          <p:nvSpPr>
            <p:cNvPr id="14350" name="Text Box 8"/>
            <p:cNvSpPr txBox="1"/>
            <p:nvPr/>
          </p:nvSpPr>
          <p:spPr>
            <a:xfrm>
              <a:off x="-57" y="1490"/>
              <a:ext cx="4416" cy="29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2400" b="1" dirty="0">
                  <a:solidFill>
                    <a:schemeClr val="tx2"/>
                  </a:solidFill>
                  <a:latin typeface="Times New Roman" panose="02020603050405020304" pitchFamily="18" charset="0"/>
                  <a:ea typeface="黑体" panose="02010609060101010101" pitchFamily="2" charset="-122"/>
                </a:rPr>
                <a:t>(3)</a:t>
              </a:r>
              <a:r>
                <a:rPr lang="zh-CN" altLang="en-US" sz="2400" dirty="0">
                  <a:solidFill>
                    <a:schemeClr val="tx2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若</a:t>
              </a:r>
              <a:r>
                <a:rPr lang="en-US" altLang="zh-CN" sz="2400" b="1" i="1" dirty="0">
                  <a:solidFill>
                    <a:schemeClr val="tx2"/>
                  </a:solidFill>
                  <a:latin typeface="Times New Roman" panose="02020603050405020304" pitchFamily="18" charset="0"/>
                  <a:ea typeface="黑体" panose="02010609060101010101" pitchFamily="2" charset="-122"/>
                </a:rPr>
                <a:t>AB</a:t>
              </a:r>
              <a:r>
                <a:rPr lang="zh-CN" altLang="en-US" sz="2400" dirty="0">
                  <a:solidFill>
                    <a:schemeClr val="tx2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和</a:t>
              </a:r>
              <a:r>
                <a:rPr lang="zh-CN" altLang="en-US" sz="2400" b="1" dirty="0">
                  <a:solidFill>
                    <a:schemeClr val="tx2"/>
                  </a:solidFill>
                  <a:latin typeface="Times New Roman" panose="02020603050405020304" pitchFamily="18" charset="0"/>
                  <a:ea typeface="黑体" panose="02010609060101010101" pitchFamily="2" charset="-122"/>
                </a:rPr>
                <a:t>⊙</a:t>
              </a:r>
              <a:r>
                <a:rPr lang="en-US" altLang="zh-CN" sz="2400" b="1" i="1" dirty="0">
                  <a:solidFill>
                    <a:schemeClr val="tx2"/>
                  </a:solidFill>
                  <a:latin typeface="Times New Roman" panose="02020603050405020304" pitchFamily="18" charset="0"/>
                  <a:ea typeface="黑体" panose="02010609060101010101" pitchFamily="2" charset="-122"/>
                </a:rPr>
                <a:t>O</a:t>
              </a:r>
              <a:r>
                <a:rPr lang="zh-CN" altLang="en-US" sz="2400" dirty="0">
                  <a:solidFill>
                    <a:schemeClr val="tx2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相交</a:t>
              </a:r>
              <a:r>
                <a:rPr lang="en-US" altLang="zh-CN" sz="2400" dirty="0">
                  <a:solidFill>
                    <a:schemeClr val="tx2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,</a:t>
              </a:r>
              <a:r>
                <a:rPr lang="zh-CN" altLang="en-US" sz="2400" dirty="0">
                  <a:solidFill>
                    <a:schemeClr val="tx2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则</a:t>
              </a:r>
              <a:r>
                <a:rPr lang="zh-CN" altLang="en-US" sz="2400" u="sng" dirty="0">
                  <a:solidFill>
                    <a:schemeClr val="tx2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               </a:t>
              </a:r>
              <a:r>
                <a:rPr lang="en-US" altLang="zh-CN" sz="2400" dirty="0">
                  <a:solidFill>
                    <a:schemeClr val="tx2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.</a:t>
              </a:r>
              <a:endParaRPr lang="en-US" altLang="zh-CN" sz="2400" dirty="0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14351" name="Text Box 9"/>
            <p:cNvSpPr txBox="1"/>
            <p:nvPr/>
          </p:nvSpPr>
          <p:spPr>
            <a:xfrm>
              <a:off x="-192" y="140"/>
              <a:ext cx="5331" cy="133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2400" b="1" dirty="0">
                  <a:latin typeface="Times New Roman" panose="02020603050405020304" pitchFamily="18" charset="0"/>
                  <a:ea typeface="黑体" panose="02010609060101010101" pitchFamily="2" charset="-122"/>
                </a:rPr>
                <a:t>2.</a:t>
              </a:r>
              <a:r>
                <a:rPr lang="zh-CN" altLang="en-US" sz="2400" dirty="0">
                  <a:latin typeface="黑体" panose="02010609060101010101" pitchFamily="2" charset="-122"/>
                  <a:ea typeface="黑体" panose="02010609060101010101" pitchFamily="2" charset="-122"/>
                </a:rPr>
                <a:t>已知</a:t>
              </a:r>
              <a:r>
                <a:rPr lang="zh-CN" altLang="en-US" sz="2400" b="1" dirty="0">
                  <a:solidFill>
                    <a:schemeClr val="tx2"/>
                  </a:solidFill>
                  <a:latin typeface="Times New Roman" panose="02020603050405020304" pitchFamily="18" charset="0"/>
                  <a:ea typeface="黑体" panose="02010609060101010101" pitchFamily="2" charset="-122"/>
                </a:rPr>
                <a:t>⊙</a:t>
              </a:r>
              <a:r>
                <a:rPr lang="en-US" altLang="zh-CN" sz="2400" b="1" i="1" dirty="0">
                  <a:solidFill>
                    <a:schemeClr val="tx2"/>
                  </a:solidFill>
                  <a:latin typeface="Times New Roman" panose="02020603050405020304" pitchFamily="18" charset="0"/>
                  <a:ea typeface="黑体" panose="02010609060101010101" pitchFamily="2" charset="-122"/>
                </a:rPr>
                <a:t>O</a:t>
              </a:r>
              <a:r>
                <a:rPr lang="zh-CN" altLang="en-US" sz="2400" dirty="0">
                  <a:solidFill>
                    <a:schemeClr val="tx2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的半径为</a:t>
              </a:r>
              <a:r>
                <a:rPr lang="en-US" altLang="zh-CN" sz="2400" b="1" dirty="0">
                  <a:solidFill>
                    <a:schemeClr val="tx2"/>
                  </a:solidFill>
                  <a:latin typeface="Times New Roman" panose="02020603050405020304" pitchFamily="18" charset="0"/>
                  <a:ea typeface="黑体" panose="02010609060101010101" pitchFamily="2" charset="-122"/>
                </a:rPr>
                <a:t>5cm, </a:t>
              </a:r>
              <a:r>
                <a:rPr lang="zh-CN" altLang="en-US" sz="2400" dirty="0">
                  <a:solidFill>
                    <a:schemeClr val="tx2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圆心</a:t>
              </a:r>
              <a:r>
                <a:rPr lang="en-US" altLang="zh-CN" sz="2400" b="1" i="1" dirty="0">
                  <a:solidFill>
                    <a:schemeClr val="tx2"/>
                  </a:solidFill>
                  <a:latin typeface="Times New Roman" panose="02020603050405020304" pitchFamily="18" charset="0"/>
                  <a:ea typeface="黑体" panose="02010609060101010101" pitchFamily="2" charset="-122"/>
                </a:rPr>
                <a:t>O</a:t>
              </a:r>
              <a:r>
                <a:rPr lang="zh-CN" altLang="en-US" sz="2400" dirty="0">
                  <a:solidFill>
                    <a:schemeClr val="tx2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与直线</a:t>
              </a:r>
              <a:r>
                <a:rPr lang="en-US" altLang="zh-CN" sz="2400" b="1" i="1" dirty="0">
                  <a:solidFill>
                    <a:schemeClr val="tx2"/>
                  </a:solidFill>
                  <a:latin typeface="Times New Roman" panose="02020603050405020304" pitchFamily="18" charset="0"/>
                  <a:ea typeface="黑体" panose="02010609060101010101" pitchFamily="2" charset="-122"/>
                </a:rPr>
                <a:t>AB</a:t>
              </a:r>
              <a:r>
                <a:rPr lang="zh-CN" altLang="en-US" sz="2400" dirty="0">
                  <a:solidFill>
                    <a:schemeClr val="tx2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的距离为</a:t>
              </a:r>
              <a:r>
                <a:rPr lang="en-US" altLang="zh-CN" sz="2400" b="1" i="1" dirty="0">
                  <a:solidFill>
                    <a:schemeClr val="tx2"/>
                  </a:solidFill>
                  <a:latin typeface="Times New Roman" panose="02020603050405020304" pitchFamily="18" charset="0"/>
                  <a:ea typeface="黑体" panose="02010609060101010101" pitchFamily="2" charset="-122"/>
                </a:rPr>
                <a:t>d</a:t>
              </a:r>
              <a:r>
                <a:rPr lang="en-US" altLang="zh-CN" sz="2400" b="1" dirty="0">
                  <a:solidFill>
                    <a:schemeClr val="tx2"/>
                  </a:solidFill>
                  <a:latin typeface="Times New Roman" panose="02020603050405020304" pitchFamily="18" charset="0"/>
                  <a:ea typeface="黑体" panose="02010609060101010101" pitchFamily="2" charset="-122"/>
                </a:rPr>
                <a:t>, </a:t>
              </a:r>
              <a:r>
                <a:rPr lang="zh-CN" altLang="en-US" sz="2400" dirty="0">
                  <a:solidFill>
                    <a:schemeClr val="tx2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根据条件</a:t>
              </a:r>
              <a:endParaRPr lang="en-US" altLang="zh-CN" sz="2400" dirty="0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  <a:p>
              <a:pPr>
                <a:spcBef>
                  <a:spcPct val="50000"/>
                </a:spcBef>
              </a:pPr>
              <a:r>
                <a:rPr lang="en-US" altLang="zh-CN" sz="2400" dirty="0">
                  <a:solidFill>
                    <a:schemeClr val="tx2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  </a:t>
              </a:r>
              <a:r>
                <a:rPr lang="zh-CN" altLang="en-US" sz="2400" dirty="0">
                  <a:solidFill>
                    <a:schemeClr val="tx2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填写</a:t>
              </a:r>
              <a:r>
                <a:rPr lang="en-US" altLang="zh-CN" sz="2400" b="1" i="1" dirty="0">
                  <a:solidFill>
                    <a:schemeClr val="tx2"/>
                  </a:solidFill>
                  <a:latin typeface="Times New Roman" panose="02020603050405020304" pitchFamily="18" charset="0"/>
                  <a:ea typeface="黑体" panose="02010609060101010101" pitchFamily="2" charset="-122"/>
                </a:rPr>
                <a:t>d</a:t>
              </a:r>
              <a:r>
                <a:rPr lang="zh-CN" altLang="en-US" sz="2400" dirty="0">
                  <a:solidFill>
                    <a:schemeClr val="tx2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的范围</a:t>
              </a:r>
              <a:r>
                <a:rPr lang="en-US" altLang="zh-CN" sz="2400" dirty="0">
                  <a:solidFill>
                    <a:schemeClr val="tx2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:</a:t>
              </a:r>
              <a:endParaRPr lang="en-US" altLang="zh-CN" sz="2400" dirty="0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  <a:p>
              <a:pPr>
                <a:spcBef>
                  <a:spcPct val="50000"/>
                </a:spcBef>
              </a:pPr>
              <a:r>
                <a:rPr lang="en-US" altLang="zh-CN" sz="2400" b="1" dirty="0">
                  <a:solidFill>
                    <a:schemeClr val="tx2"/>
                  </a:solidFill>
                  <a:latin typeface="Times New Roman" panose="02020603050405020304" pitchFamily="18" charset="0"/>
                  <a:ea typeface="黑体" panose="02010609060101010101" pitchFamily="2" charset="-122"/>
                </a:rPr>
                <a:t>   (1)</a:t>
              </a:r>
              <a:r>
                <a:rPr lang="zh-CN" altLang="en-US" sz="2400" dirty="0">
                  <a:solidFill>
                    <a:schemeClr val="tx2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若</a:t>
              </a:r>
              <a:r>
                <a:rPr lang="en-US" altLang="zh-CN" sz="2400" b="1" i="1" dirty="0">
                  <a:solidFill>
                    <a:schemeClr val="tx2"/>
                  </a:solidFill>
                  <a:latin typeface="Times New Roman" panose="02020603050405020304" pitchFamily="18" charset="0"/>
                  <a:ea typeface="黑体" panose="02010609060101010101" pitchFamily="2" charset="-122"/>
                </a:rPr>
                <a:t>AB</a:t>
              </a:r>
              <a:r>
                <a:rPr lang="zh-CN" altLang="en-US" sz="2400" dirty="0">
                  <a:solidFill>
                    <a:schemeClr val="tx2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和</a:t>
              </a:r>
              <a:r>
                <a:rPr lang="zh-CN" altLang="en-US" sz="2400" b="1" dirty="0">
                  <a:solidFill>
                    <a:schemeClr val="tx2"/>
                  </a:solidFill>
                  <a:latin typeface="Times New Roman" panose="02020603050405020304" pitchFamily="18" charset="0"/>
                  <a:ea typeface="黑体" panose="02010609060101010101" pitchFamily="2" charset="-122"/>
                </a:rPr>
                <a:t>⊙</a:t>
              </a:r>
              <a:r>
                <a:rPr lang="en-US" altLang="zh-CN" sz="2400" b="1" i="1" dirty="0">
                  <a:solidFill>
                    <a:schemeClr val="tx2"/>
                  </a:solidFill>
                  <a:latin typeface="Times New Roman" panose="02020603050405020304" pitchFamily="18" charset="0"/>
                  <a:ea typeface="黑体" panose="02010609060101010101" pitchFamily="2" charset="-122"/>
                </a:rPr>
                <a:t>O</a:t>
              </a:r>
              <a:r>
                <a:rPr lang="zh-CN" altLang="en-US" sz="2400" dirty="0">
                  <a:solidFill>
                    <a:schemeClr val="tx2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相离</a:t>
              </a:r>
              <a:r>
                <a:rPr lang="en-US" altLang="zh-CN" sz="2400" dirty="0">
                  <a:solidFill>
                    <a:schemeClr val="tx2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, </a:t>
              </a:r>
              <a:r>
                <a:rPr lang="zh-CN" altLang="en-US" sz="2400" dirty="0">
                  <a:solidFill>
                    <a:schemeClr val="tx2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则</a:t>
              </a:r>
              <a:r>
                <a:rPr lang="zh-CN" altLang="en-US" sz="2400" u="sng" dirty="0">
                  <a:solidFill>
                    <a:schemeClr val="tx2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             </a:t>
              </a:r>
              <a:r>
                <a:rPr lang="en-US" altLang="zh-CN" sz="2400" dirty="0">
                  <a:solidFill>
                    <a:schemeClr val="tx2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; </a:t>
              </a:r>
              <a:endParaRPr lang="en-US" altLang="zh-CN" sz="2400" dirty="0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  <a:p>
              <a:pPr>
                <a:spcBef>
                  <a:spcPct val="50000"/>
                </a:spcBef>
              </a:pPr>
              <a:r>
                <a:rPr lang="en-US" altLang="zh-CN" sz="2400" b="1" dirty="0">
                  <a:solidFill>
                    <a:schemeClr val="tx2"/>
                  </a:solidFill>
                  <a:latin typeface="Times New Roman" panose="02020603050405020304" pitchFamily="18" charset="0"/>
                  <a:ea typeface="黑体" panose="02010609060101010101" pitchFamily="2" charset="-122"/>
                </a:rPr>
                <a:t>   (2)</a:t>
              </a:r>
              <a:r>
                <a:rPr lang="zh-CN" altLang="en-US" sz="2400" dirty="0">
                  <a:solidFill>
                    <a:schemeClr val="tx2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若</a:t>
              </a:r>
              <a:r>
                <a:rPr lang="en-US" altLang="zh-CN" sz="2400" b="1" i="1" dirty="0">
                  <a:solidFill>
                    <a:schemeClr val="tx2"/>
                  </a:solidFill>
                  <a:latin typeface="Times New Roman" panose="02020603050405020304" pitchFamily="18" charset="0"/>
                  <a:ea typeface="黑体" panose="02010609060101010101" pitchFamily="2" charset="-122"/>
                </a:rPr>
                <a:t>AB</a:t>
              </a:r>
              <a:r>
                <a:rPr lang="zh-CN" altLang="en-US" sz="2400" dirty="0">
                  <a:solidFill>
                    <a:schemeClr val="tx2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和</a:t>
              </a:r>
              <a:r>
                <a:rPr lang="zh-CN" altLang="en-US" sz="2400" b="1" dirty="0">
                  <a:solidFill>
                    <a:schemeClr val="tx2"/>
                  </a:solidFill>
                  <a:latin typeface="Times New Roman" panose="02020603050405020304" pitchFamily="18" charset="0"/>
                  <a:ea typeface="黑体" panose="02010609060101010101" pitchFamily="2" charset="-122"/>
                </a:rPr>
                <a:t>⊙</a:t>
              </a:r>
              <a:r>
                <a:rPr lang="en-US" altLang="zh-CN" sz="2400" b="1" i="1" dirty="0">
                  <a:solidFill>
                    <a:schemeClr val="tx2"/>
                  </a:solidFill>
                  <a:latin typeface="Times New Roman" panose="02020603050405020304" pitchFamily="18" charset="0"/>
                  <a:ea typeface="黑体" panose="02010609060101010101" pitchFamily="2" charset="-122"/>
                </a:rPr>
                <a:t>O</a:t>
              </a:r>
              <a:r>
                <a:rPr lang="zh-CN" altLang="en-US" sz="2400" dirty="0">
                  <a:solidFill>
                    <a:schemeClr val="tx2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相切</a:t>
              </a:r>
              <a:r>
                <a:rPr lang="en-US" altLang="zh-CN" sz="2400" dirty="0">
                  <a:solidFill>
                    <a:schemeClr val="tx2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, </a:t>
              </a:r>
              <a:r>
                <a:rPr lang="zh-CN" altLang="en-US" sz="2400" dirty="0">
                  <a:solidFill>
                    <a:schemeClr val="tx2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则</a:t>
              </a:r>
              <a:r>
                <a:rPr lang="zh-CN" altLang="en-US" sz="2400" u="sng" dirty="0">
                  <a:solidFill>
                    <a:schemeClr val="tx2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            </a:t>
              </a:r>
              <a:r>
                <a:rPr lang="en-US" altLang="zh-CN" sz="2400" dirty="0">
                  <a:solidFill>
                    <a:schemeClr val="tx2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;</a:t>
              </a:r>
              <a:endParaRPr lang="en-US" altLang="zh-CN" sz="2400" dirty="0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sp>
        <p:nvSpPr>
          <p:cNvPr id="55" name="Text Box 10"/>
          <p:cNvSpPr txBox="1"/>
          <p:nvPr/>
        </p:nvSpPr>
        <p:spPr>
          <a:xfrm>
            <a:off x="3971925" y="1906588"/>
            <a:ext cx="906463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相交</a:t>
            </a:r>
            <a:endParaRPr lang="zh-CN" altLang="en-US" sz="240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56" name="Text Box 11"/>
          <p:cNvSpPr txBox="1"/>
          <p:nvPr/>
        </p:nvSpPr>
        <p:spPr>
          <a:xfrm>
            <a:off x="3922713" y="2420938"/>
            <a:ext cx="16002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相切</a:t>
            </a:r>
            <a:endParaRPr lang="zh-CN" altLang="en-US" sz="240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57" name="Text Box 12"/>
          <p:cNvSpPr txBox="1"/>
          <p:nvPr/>
        </p:nvSpPr>
        <p:spPr>
          <a:xfrm>
            <a:off x="3924300" y="2925763"/>
            <a:ext cx="9144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相离</a:t>
            </a:r>
            <a:endParaRPr lang="zh-CN" altLang="en-US" sz="240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58" name="Text Box 13"/>
          <p:cNvSpPr txBox="1"/>
          <p:nvPr/>
        </p:nvSpPr>
        <p:spPr>
          <a:xfrm>
            <a:off x="3786188" y="4572000"/>
            <a:ext cx="1676400" cy="3810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>
              <a:spcBef>
                <a:spcPct val="50000"/>
              </a:spcBef>
            </a:pP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d &gt; 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5cm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59" name="Text Box 14"/>
          <p:cNvSpPr txBox="1"/>
          <p:nvPr/>
        </p:nvSpPr>
        <p:spPr>
          <a:xfrm>
            <a:off x="3857625" y="5072063"/>
            <a:ext cx="19812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d = 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5cm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60" name="Text Box 15"/>
          <p:cNvSpPr txBox="1"/>
          <p:nvPr/>
        </p:nvSpPr>
        <p:spPr>
          <a:xfrm>
            <a:off x="3714750" y="5572125"/>
            <a:ext cx="2376488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0cm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≤d &lt; 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5cm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62" name="Text Box 17"/>
          <p:cNvSpPr txBox="1"/>
          <p:nvPr/>
        </p:nvSpPr>
        <p:spPr>
          <a:xfrm>
            <a:off x="6786563" y="2000250"/>
            <a:ext cx="5334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2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63" name="Text Box 18"/>
          <p:cNvSpPr txBox="1"/>
          <p:nvPr/>
        </p:nvSpPr>
        <p:spPr>
          <a:xfrm>
            <a:off x="6804025" y="2493963"/>
            <a:ext cx="6858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1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64" name="Text Box 19"/>
          <p:cNvSpPr txBox="1"/>
          <p:nvPr/>
        </p:nvSpPr>
        <p:spPr>
          <a:xfrm>
            <a:off x="6858000" y="3000375"/>
            <a:ext cx="269875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0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15380" name="TextBox 64"/>
          <p:cNvSpPr txBox="1">
            <a:spLocks noChangeArrowheads="1"/>
          </p:cNvSpPr>
          <p:nvPr/>
        </p:nvSpPr>
        <p:spPr bwMode="auto">
          <a:xfrm>
            <a:off x="285750" y="928688"/>
            <a:ext cx="1414463" cy="461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R="0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zh-CN" sz="2400" kern="1200" cap="none" spc="0" normalizeH="0" baseline="0" noProof="0" dirty="0">
                <a:solidFill>
                  <a:schemeClr val="accent6">
                    <a:lumMod val="75000"/>
                  </a:schemeClr>
                </a:solidFill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练一练：</a:t>
            </a:r>
            <a:endParaRPr kumimoji="0" lang="zh-CN" altLang="en-US" sz="2400" kern="1200" cap="none" spc="0" normalizeH="0" baseline="0" noProof="0" dirty="0">
              <a:solidFill>
                <a:schemeClr val="accent6">
                  <a:lumMod val="75000"/>
                </a:schemeClr>
              </a:solidFill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6" grpId="0"/>
      <p:bldP spid="57" grpId="0"/>
      <p:bldP spid="58" grpId="0"/>
      <p:bldP spid="59" grpId="0"/>
      <p:bldP spid="60" grpId="0"/>
      <p:bldP spid="62" grpId="0"/>
      <p:bldP spid="63" grpId="0"/>
      <p:bldP spid="6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5362" name="Group 11"/>
          <p:cNvGrpSpPr/>
          <p:nvPr/>
        </p:nvGrpSpPr>
        <p:grpSpPr>
          <a:xfrm>
            <a:off x="850900" y="976313"/>
            <a:ext cx="242888" cy="263525"/>
            <a:chOff x="348" y="329"/>
            <a:chExt cx="349" cy="340"/>
          </a:xfrm>
        </p:grpSpPr>
        <p:sp>
          <p:nvSpPr>
            <p:cNvPr id="15382" name="MH_Other_9"/>
            <p:cNvSpPr>
              <a:spLocks noEditPoints="1"/>
            </p:cNvSpPr>
            <p:nvPr/>
          </p:nvSpPr>
          <p:spPr>
            <a:xfrm>
              <a:off x="348" y="329"/>
              <a:ext cx="349" cy="340"/>
            </a:xfrm>
            <a:custGeom>
              <a:avLst/>
              <a:gdLst>
                <a:gd name="txL" fmla="*/ 0 w 108"/>
                <a:gd name="txT" fmla="*/ 0 h 107"/>
                <a:gd name="txR" fmla="*/ 108 w 108"/>
                <a:gd name="txB" fmla="*/ 107 h 107"/>
              </a:gdLst>
              <a:ahLst/>
              <a:cxnLst>
                <a:cxn ang="0">
                  <a:pos x="105" y="95"/>
                </a:cxn>
                <a:cxn ang="0">
                  <a:pos x="76" y="66"/>
                </a:cxn>
                <a:cxn ang="0">
                  <a:pos x="83" y="42"/>
                </a:cxn>
                <a:cxn ang="0">
                  <a:pos x="42" y="0"/>
                </a:cxn>
                <a:cxn ang="0">
                  <a:pos x="0" y="42"/>
                </a:cxn>
                <a:cxn ang="0">
                  <a:pos x="42" y="83"/>
                </a:cxn>
                <a:cxn ang="0">
                  <a:pos x="66" y="76"/>
                </a:cxn>
                <a:cxn ang="0">
                  <a:pos x="95" y="105"/>
                </a:cxn>
                <a:cxn ang="0">
                  <a:pos x="100" y="107"/>
                </a:cxn>
                <a:cxn ang="0">
                  <a:pos x="105" y="105"/>
                </a:cxn>
                <a:cxn ang="0">
                  <a:pos x="105" y="95"/>
                </a:cxn>
                <a:cxn ang="0">
                  <a:pos x="7" y="42"/>
                </a:cxn>
                <a:cxn ang="0">
                  <a:pos x="42" y="7"/>
                </a:cxn>
                <a:cxn ang="0">
                  <a:pos x="76" y="42"/>
                </a:cxn>
                <a:cxn ang="0">
                  <a:pos x="42" y="76"/>
                </a:cxn>
                <a:cxn ang="0">
                  <a:pos x="7" y="42"/>
                </a:cxn>
              </a:cxnLst>
              <a:rect l="txL" t="txT" r="txR" b="txB"/>
              <a:pathLst>
                <a:path w="108" h="107">
                  <a:moveTo>
                    <a:pt x="105" y="95"/>
                  </a:moveTo>
                  <a:cubicBezTo>
                    <a:pt x="76" y="66"/>
                    <a:pt x="76" y="66"/>
                    <a:pt x="76" y="66"/>
                  </a:cubicBezTo>
                  <a:cubicBezTo>
                    <a:pt x="81" y="59"/>
                    <a:pt x="83" y="51"/>
                    <a:pt x="83" y="42"/>
                  </a:cubicBezTo>
                  <a:cubicBezTo>
                    <a:pt x="83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5"/>
                    <a:pt x="19" y="83"/>
                    <a:pt x="42" y="83"/>
                  </a:cubicBezTo>
                  <a:cubicBezTo>
                    <a:pt x="51" y="83"/>
                    <a:pt x="59" y="81"/>
                    <a:pt x="66" y="76"/>
                  </a:cubicBezTo>
                  <a:cubicBezTo>
                    <a:pt x="95" y="105"/>
                    <a:pt x="95" y="105"/>
                    <a:pt x="95" y="105"/>
                  </a:cubicBezTo>
                  <a:cubicBezTo>
                    <a:pt x="96" y="106"/>
                    <a:pt x="98" y="107"/>
                    <a:pt x="100" y="107"/>
                  </a:cubicBezTo>
                  <a:cubicBezTo>
                    <a:pt x="101" y="107"/>
                    <a:pt x="103" y="106"/>
                    <a:pt x="105" y="105"/>
                  </a:cubicBezTo>
                  <a:cubicBezTo>
                    <a:pt x="108" y="102"/>
                    <a:pt x="108" y="97"/>
                    <a:pt x="105" y="95"/>
                  </a:cubicBezTo>
                  <a:moveTo>
                    <a:pt x="7" y="42"/>
                  </a:moveTo>
                  <a:cubicBezTo>
                    <a:pt x="7" y="23"/>
                    <a:pt x="23" y="7"/>
                    <a:pt x="42" y="7"/>
                  </a:cubicBezTo>
                  <a:cubicBezTo>
                    <a:pt x="61" y="7"/>
                    <a:pt x="76" y="23"/>
                    <a:pt x="76" y="42"/>
                  </a:cubicBezTo>
                  <a:cubicBezTo>
                    <a:pt x="76" y="61"/>
                    <a:pt x="61" y="76"/>
                    <a:pt x="42" y="76"/>
                  </a:cubicBezTo>
                  <a:cubicBezTo>
                    <a:pt x="23" y="76"/>
                    <a:pt x="7" y="61"/>
                    <a:pt x="7" y="42"/>
                  </a:cubicBezTo>
                </a:path>
              </a:pathLst>
            </a:custGeom>
            <a:solidFill>
              <a:srgbClr val="FFFFFF"/>
            </a:solidFill>
            <a:ln w="9525">
              <a:noFill/>
            </a:ln>
          </p:spPr>
          <p:txBody>
            <a:bodyPr/>
            <a:p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5383" name="MH_Other_10"/>
            <p:cNvSpPr/>
            <p:nvPr/>
          </p:nvSpPr>
          <p:spPr>
            <a:xfrm>
              <a:off x="428" y="404"/>
              <a:ext cx="140" cy="140"/>
            </a:xfrm>
            <a:custGeom>
              <a:avLst/>
              <a:gdLst>
                <a:gd name="txL" fmla="*/ 0 w 43"/>
                <a:gd name="txT" fmla="*/ 0 h 44"/>
                <a:gd name="txR" fmla="*/ 43 w 43"/>
                <a:gd name="txB" fmla="*/ 44 h 44"/>
              </a:gdLst>
              <a:ahLst/>
              <a:cxnLst>
                <a:cxn ang="0">
                  <a:pos x="39" y="18"/>
                </a:cxn>
                <a:cxn ang="0">
                  <a:pos x="25" y="18"/>
                </a:cxn>
                <a:cxn ang="0">
                  <a:pos x="25" y="4"/>
                </a:cxn>
                <a:cxn ang="0">
                  <a:pos x="21" y="0"/>
                </a:cxn>
                <a:cxn ang="0">
                  <a:pos x="18" y="4"/>
                </a:cxn>
                <a:cxn ang="0">
                  <a:pos x="18" y="18"/>
                </a:cxn>
                <a:cxn ang="0">
                  <a:pos x="3" y="18"/>
                </a:cxn>
                <a:cxn ang="0">
                  <a:pos x="0" y="22"/>
                </a:cxn>
                <a:cxn ang="0">
                  <a:pos x="3" y="26"/>
                </a:cxn>
                <a:cxn ang="0">
                  <a:pos x="18" y="26"/>
                </a:cxn>
                <a:cxn ang="0">
                  <a:pos x="18" y="40"/>
                </a:cxn>
                <a:cxn ang="0">
                  <a:pos x="21" y="44"/>
                </a:cxn>
                <a:cxn ang="0">
                  <a:pos x="25" y="40"/>
                </a:cxn>
                <a:cxn ang="0">
                  <a:pos x="25" y="26"/>
                </a:cxn>
                <a:cxn ang="0">
                  <a:pos x="39" y="26"/>
                </a:cxn>
                <a:cxn ang="0">
                  <a:pos x="43" y="22"/>
                </a:cxn>
                <a:cxn ang="0">
                  <a:pos x="39" y="18"/>
                </a:cxn>
              </a:cxnLst>
              <a:rect l="txL" t="txT" r="txR" b="txB"/>
              <a:pathLst>
                <a:path w="43" h="44">
                  <a:moveTo>
                    <a:pt x="39" y="18"/>
                  </a:moveTo>
                  <a:cubicBezTo>
                    <a:pt x="25" y="18"/>
                    <a:pt x="25" y="18"/>
                    <a:pt x="25" y="18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2"/>
                    <a:pt x="23" y="0"/>
                    <a:pt x="21" y="0"/>
                  </a:cubicBezTo>
                  <a:cubicBezTo>
                    <a:pt x="19" y="0"/>
                    <a:pt x="18" y="2"/>
                    <a:pt x="18" y="4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1" y="18"/>
                    <a:pt x="0" y="20"/>
                    <a:pt x="0" y="22"/>
                  </a:cubicBezTo>
                  <a:cubicBezTo>
                    <a:pt x="0" y="24"/>
                    <a:pt x="1" y="26"/>
                    <a:pt x="3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8" y="42"/>
                    <a:pt x="19" y="44"/>
                    <a:pt x="21" y="44"/>
                  </a:cubicBezTo>
                  <a:cubicBezTo>
                    <a:pt x="23" y="44"/>
                    <a:pt x="25" y="42"/>
                    <a:pt x="25" y="40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41" y="26"/>
                    <a:pt x="43" y="24"/>
                    <a:pt x="43" y="22"/>
                  </a:cubicBezTo>
                  <a:cubicBezTo>
                    <a:pt x="43" y="20"/>
                    <a:pt x="41" y="18"/>
                    <a:pt x="39" y="18"/>
                  </a:cubicBezTo>
                </a:path>
              </a:pathLst>
            </a:custGeom>
            <a:solidFill>
              <a:srgbClr val="FFFFFF"/>
            </a:solidFill>
            <a:ln w="9525">
              <a:noFill/>
            </a:ln>
          </p:spPr>
          <p:txBody>
            <a:bodyPr/>
            <a:p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  <p:sp>
        <p:nvSpPr>
          <p:cNvPr id="15363" name="Rectangle 2"/>
          <p:cNvSpPr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endParaRPr lang="zh-CN" altLang="en-US" dirty="0">
              <a:latin typeface="Arial" panose="020B0604020202020204" pitchFamily="34" charset="0"/>
            </a:endParaRPr>
          </a:p>
        </p:txBody>
      </p:sp>
      <p:grpSp>
        <p:nvGrpSpPr>
          <p:cNvPr id="3" name="组合 17"/>
          <p:cNvGrpSpPr/>
          <p:nvPr/>
        </p:nvGrpSpPr>
        <p:grpSpPr>
          <a:xfrm>
            <a:off x="571500" y="1000125"/>
            <a:ext cx="1214438" cy="500063"/>
            <a:chOff x="1835696" y="4152168"/>
            <a:chExt cx="4104456" cy="547624"/>
          </a:xfrm>
        </p:grpSpPr>
        <p:sp>
          <p:nvSpPr>
            <p:cNvPr id="44" name="圆角矩形 43"/>
            <p:cNvSpPr/>
            <p:nvPr/>
          </p:nvSpPr>
          <p:spPr bwMode="auto">
            <a:xfrm>
              <a:off x="1835696" y="4152168"/>
              <a:ext cx="4104456" cy="547624"/>
            </a:xfrm>
            <a:prstGeom prst="roundRect">
              <a:avLst/>
            </a:prstGeom>
            <a:ln>
              <a:solidFill>
                <a:srgbClr val="0099FF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15381" name="文本框 19"/>
            <p:cNvSpPr txBox="1"/>
            <p:nvPr/>
          </p:nvSpPr>
          <p:spPr>
            <a:xfrm>
              <a:off x="1927200" y="4152170"/>
              <a:ext cx="3967888" cy="38145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b="1" dirty="0">
                  <a:latin typeface="微软雅黑" panose="020B0503020204020204" charset="-122"/>
                  <a:ea typeface="微软雅黑" panose="020B0503020204020204" charset="-122"/>
                </a:rPr>
                <a:t>典例精析</a:t>
              </a:r>
              <a:endParaRPr lang="zh-CN" altLang="en-US" b="1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5365" name="Group 3"/>
          <p:cNvGrpSpPr/>
          <p:nvPr/>
        </p:nvGrpSpPr>
        <p:grpSpPr>
          <a:xfrm>
            <a:off x="6643688" y="3500438"/>
            <a:ext cx="2105025" cy="2736850"/>
            <a:chOff x="-13" y="0"/>
            <a:chExt cx="1697" cy="2144"/>
          </a:xfrm>
        </p:grpSpPr>
        <p:grpSp>
          <p:nvGrpSpPr>
            <p:cNvPr id="15373" name="Group 4"/>
            <p:cNvGrpSpPr/>
            <p:nvPr/>
          </p:nvGrpSpPr>
          <p:grpSpPr>
            <a:xfrm>
              <a:off x="-13" y="0"/>
              <a:ext cx="1697" cy="1971"/>
              <a:chOff x="-13" y="0"/>
              <a:chExt cx="1697" cy="1971"/>
            </a:xfrm>
          </p:grpSpPr>
          <p:sp>
            <p:nvSpPr>
              <p:cNvPr id="15376" name="AutoShape 5"/>
              <p:cNvSpPr/>
              <p:nvPr/>
            </p:nvSpPr>
            <p:spPr>
              <a:xfrm>
                <a:off x="325" y="192"/>
                <a:ext cx="1028" cy="1638"/>
              </a:xfrm>
              <a:prstGeom prst="rtTriangle">
                <a:avLst/>
              </a:prstGeom>
              <a:noFill/>
              <a:ln w="28575" cap="flat" cmpd="sng">
                <a:solidFill>
                  <a:srgbClr val="FF000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endParaRPr lang="zh-CN" altLang="en-US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15377" name="Text Box 6"/>
              <p:cNvSpPr txBox="1"/>
              <p:nvPr/>
            </p:nvSpPr>
            <p:spPr>
              <a:xfrm>
                <a:off x="-13" y="0"/>
                <a:ext cx="314" cy="36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lIns="91414" tIns="45707" rIns="91414" bIns="45707">
                <a:spAutoFit/>
              </a:bodyPr>
              <a:p>
                <a:r>
                  <a:rPr lang="en-US" altLang="zh-CN" sz="2400" b="1" i="1" dirty="0">
                    <a:latin typeface="Times New Roman" panose="02020603050405020304" pitchFamily="18" charset="0"/>
                  </a:rPr>
                  <a:t>B</a:t>
                </a:r>
                <a:endParaRPr lang="en-US" altLang="zh-CN" sz="2400" b="1" i="1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5378" name="Text Box 7"/>
              <p:cNvSpPr txBox="1"/>
              <p:nvPr/>
            </p:nvSpPr>
            <p:spPr>
              <a:xfrm>
                <a:off x="0" y="1574"/>
                <a:ext cx="328" cy="36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lIns="91414" tIns="45707" rIns="91414" bIns="45707">
                <a:spAutoFit/>
              </a:bodyPr>
              <a:p>
                <a:r>
                  <a:rPr lang="en-US" altLang="zh-CN" sz="2400" b="1" i="1" dirty="0">
                    <a:latin typeface="Times New Roman" panose="02020603050405020304" pitchFamily="18" charset="0"/>
                  </a:rPr>
                  <a:t>C</a:t>
                </a:r>
                <a:endParaRPr lang="en-US" altLang="zh-CN" sz="2400" b="1" i="1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5379" name="Text Box 8"/>
              <p:cNvSpPr txBox="1"/>
              <p:nvPr/>
            </p:nvSpPr>
            <p:spPr>
              <a:xfrm>
                <a:off x="1344" y="1606"/>
                <a:ext cx="340" cy="365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1414" tIns="45707" rIns="91414" bIns="45707">
                <a:spAutoFit/>
              </a:bodyPr>
              <a:p>
                <a:r>
                  <a:rPr lang="en-US" altLang="zh-CN" sz="2400" b="1" i="1" dirty="0">
                    <a:latin typeface="Times New Roman" panose="02020603050405020304" pitchFamily="18" charset="0"/>
                  </a:rPr>
                  <a:t>A</a:t>
                </a:r>
                <a:endParaRPr lang="en-US" altLang="zh-CN" sz="2400" b="1" i="1" dirty="0">
                  <a:latin typeface="Times New Roman" panose="02020603050405020304" pitchFamily="18" charset="0"/>
                </a:endParaRPr>
              </a:p>
            </p:txBody>
          </p:sp>
        </p:grpSp>
        <p:sp>
          <p:nvSpPr>
            <p:cNvPr id="15374" name="Text Box 9"/>
            <p:cNvSpPr txBox="1"/>
            <p:nvPr/>
          </p:nvSpPr>
          <p:spPr>
            <a:xfrm>
              <a:off x="0" y="960"/>
              <a:ext cx="244" cy="3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91414" tIns="45707" rIns="91414" bIns="45707">
              <a:spAutoFit/>
            </a:bodyPr>
            <a:p>
              <a:r>
                <a:rPr lang="en-US" altLang="zh-CN" sz="3200" b="1" dirty="0">
                  <a:latin typeface="Times New Roman" panose="02020603050405020304" pitchFamily="18" charset="0"/>
                </a:rPr>
                <a:t>4</a:t>
              </a:r>
              <a:endParaRPr lang="en-US" altLang="zh-CN" sz="3200" b="1" dirty="0">
                <a:latin typeface="Times New Roman" panose="02020603050405020304" pitchFamily="18" charset="0"/>
              </a:endParaRPr>
            </a:p>
          </p:txBody>
        </p:sp>
        <p:sp>
          <p:nvSpPr>
            <p:cNvPr id="15375" name="Text Box 10"/>
            <p:cNvSpPr txBox="1"/>
            <p:nvPr/>
          </p:nvSpPr>
          <p:spPr>
            <a:xfrm>
              <a:off x="757" y="1779"/>
              <a:ext cx="243" cy="3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91414" tIns="45707" rIns="91414" bIns="45707">
              <a:spAutoFit/>
            </a:bodyPr>
            <a:p>
              <a:r>
                <a:rPr lang="en-US" altLang="zh-CN" sz="3200" b="1" dirty="0">
                  <a:latin typeface="Times New Roman" panose="02020603050405020304" pitchFamily="18" charset="0"/>
                </a:rPr>
                <a:t>3</a:t>
              </a:r>
              <a:endParaRPr lang="en-US" altLang="zh-CN" sz="3200" b="1" dirty="0">
                <a:latin typeface="Times New Roman" panose="02020603050405020304" pitchFamily="18" charset="0"/>
              </a:endParaRPr>
            </a:p>
          </p:txBody>
        </p:sp>
      </p:grpSp>
      <p:sp>
        <p:nvSpPr>
          <p:cNvPr id="54" name="Rectangle 2"/>
          <p:cNvSpPr>
            <a:spLocks noChangeArrowheads="1"/>
          </p:cNvSpPr>
          <p:nvPr/>
        </p:nvSpPr>
        <p:spPr bwMode="auto">
          <a:xfrm>
            <a:off x="285750" y="1643063"/>
            <a:ext cx="8643938" cy="17367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pitchFamily="18" charset="0"/>
              </a:rPr>
              <a:t>例 </a:t>
            </a: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pitchFamily="18" charset="0"/>
              </a:rPr>
              <a:t>在</a:t>
            </a:r>
            <a:r>
              <a:rPr kumimoji="0" lang="zh-CN" altLang="zh-CN" sz="24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Rt△</a:t>
            </a:r>
            <a:r>
              <a:rPr kumimoji="0" lang="zh-CN" altLang="zh-CN" sz="2400" b="1" i="1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ABC</a:t>
            </a: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pitchFamily="18" charset="0"/>
              </a:rPr>
              <a:t>中，</a:t>
            </a: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∠</a:t>
            </a:r>
            <a:r>
              <a:rPr kumimoji="0" lang="zh-CN" altLang="zh-CN" sz="2400" b="1" i="1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C</a:t>
            </a:r>
            <a:r>
              <a:rPr kumimoji="0" lang="zh-CN" altLang="zh-CN" sz="24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=90°</a:t>
            </a: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，</a:t>
            </a:r>
            <a:r>
              <a:rPr kumimoji="0" lang="zh-CN" altLang="zh-CN" sz="2400" b="1" i="1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AC</a:t>
            </a:r>
            <a:r>
              <a:rPr kumimoji="0" lang="zh-CN" altLang="zh-CN" sz="24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=3cm</a:t>
            </a: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，</a:t>
            </a:r>
            <a:r>
              <a:rPr kumimoji="0" lang="zh-CN" altLang="zh-CN" sz="2400" b="1" i="1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BC</a:t>
            </a:r>
            <a:r>
              <a:rPr kumimoji="0" lang="zh-CN" altLang="zh-CN" sz="24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=4cm</a:t>
            </a: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，</a:t>
            </a: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pitchFamily="18" charset="0"/>
              </a:rPr>
              <a:t>以</a:t>
            </a:r>
            <a:r>
              <a:rPr kumimoji="0" lang="zh-CN" altLang="zh-CN" sz="2400" b="1" i="1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C</a:t>
            </a: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pitchFamily="18" charset="0"/>
              </a:rPr>
              <a:t>为圆心，</a:t>
            </a:r>
            <a:r>
              <a:rPr kumimoji="0" lang="zh-CN" altLang="zh-CN" sz="2400" b="1" i="1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r</a:t>
            </a: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pitchFamily="18" charset="0"/>
              </a:rPr>
              <a:t>为半径的圆与</a:t>
            </a:r>
            <a:r>
              <a:rPr kumimoji="0" lang="zh-CN" altLang="zh-CN" sz="2400" b="1" i="1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AB</a:t>
            </a: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pitchFamily="18" charset="0"/>
              </a:rPr>
              <a:t>有怎样的位置关系？为什么？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zh-CN" altLang="zh-CN" sz="24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1</a:t>
            </a: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) </a:t>
            </a:r>
            <a:r>
              <a:rPr kumimoji="0" lang="zh-CN" altLang="zh-CN" sz="2400" b="1" i="1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r</a:t>
            </a:r>
            <a:r>
              <a:rPr kumimoji="0" lang="zh-CN" altLang="zh-CN" sz="24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=2cm</a:t>
            </a: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；</a:t>
            </a: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zh-CN" altLang="zh-CN" sz="24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2</a:t>
            </a: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)</a:t>
            </a:r>
            <a:r>
              <a:rPr kumimoji="0" lang="en-US" altLang="zh-CN" sz="2400" b="1" i="1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zh-CN" altLang="zh-CN" sz="2400" b="1" i="1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r</a:t>
            </a:r>
            <a:r>
              <a:rPr kumimoji="0" lang="zh-CN" altLang="zh-CN" sz="24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=2.4cm； (3)</a:t>
            </a: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zh-CN" altLang="zh-CN" sz="2400" b="1" i="1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r</a:t>
            </a:r>
            <a:r>
              <a:rPr kumimoji="0" lang="zh-CN" altLang="zh-CN" sz="24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=3cm</a:t>
            </a: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．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5" name="Text Box 11"/>
          <p:cNvSpPr txBox="1"/>
          <p:nvPr/>
        </p:nvSpPr>
        <p:spPr>
          <a:xfrm>
            <a:off x="285750" y="3500438"/>
            <a:ext cx="6067425" cy="2122487"/>
          </a:xfrm>
          <a:prstGeom prst="rect">
            <a:avLst/>
          </a:prstGeom>
          <a:noFill/>
          <a:ln w="9525">
            <a:noFill/>
          </a:ln>
        </p:spPr>
        <p:txBody>
          <a:bodyPr lIns="91414" tIns="45707" rIns="91414" bIns="45707">
            <a:spAutoFit/>
          </a:bodyPr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分析：要了解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AB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与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⊙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C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的位置关系，只要知道圆心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C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到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AB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的距离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d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与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r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的关系．已知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r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，只需求出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C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到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AB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的距离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d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.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  <a:p>
            <a:endParaRPr lang="en-US" altLang="zh-CN" sz="2400" dirty="0">
              <a:solidFill>
                <a:srgbClr val="00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pSp>
        <p:nvGrpSpPr>
          <p:cNvPr id="6" name="Group 12"/>
          <p:cNvGrpSpPr/>
          <p:nvPr/>
        </p:nvGrpSpPr>
        <p:grpSpPr>
          <a:xfrm>
            <a:off x="7118350" y="4956175"/>
            <a:ext cx="1374775" cy="849313"/>
            <a:chOff x="0" y="-47"/>
            <a:chExt cx="1161" cy="702"/>
          </a:xfrm>
        </p:grpSpPr>
        <p:sp>
          <p:nvSpPr>
            <p:cNvPr id="15369" name="Text Box 13"/>
            <p:cNvSpPr txBox="1"/>
            <p:nvPr/>
          </p:nvSpPr>
          <p:spPr>
            <a:xfrm>
              <a:off x="817" y="-47"/>
              <a:ext cx="344" cy="38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p>
              <a:r>
                <a:rPr lang="en-US" altLang="zh-CN" sz="2400" b="1" i="1" dirty="0">
                  <a:latin typeface="Times New Roman" panose="02020603050405020304" pitchFamily="18" charset="0"/>
                </a:rPr>
                <a:t>D</a:t>
              </a:r>
              <a:endParaRPr lang="en-US" altLang="zh-CN" sz="2400" b="1" i="1" dirty="0">
                <a:latin typeface="Times New Roman" panose="02020603050405020304" pitchFamily="18" charset="0"/>
              </a:endParaRPr>
            </a:p>
          </p:txBody>
        </p:sp>
        <p:grpSp>
          <p:nvGrpSpPr>
            <p:cNvPr id="15370" name="Group 14"/>
            <p:cNvGrpSpPr/>
            <p:nvPr/>
          </p:nvGrpSpPr>
          <p:grpSpPr>
            <a:xfrm>
              <a:off x="0" y="119"/>
              <a:ext cx="749" cy="536"/>
              <a:chOff x="0" y="0"/>
              <a:chExt cx="749" cy="536"/>
            </a:xfrm>
          </p:grpSpPr>
          <p:sp>
            <p:nvSpPr>
              <p:cNvPr id="15371" name="Line 15"/>
              <p:cNvSpPr/>
              <p:nvPr/>
            </p:nvSpPr>
            <p:spPr>
              <a:xfrm rot="-96859" flipV="1">
                <a:off x="0" y="98"/>
                <a:ext cx="749" cy="438"/>
              </a:xfrm>
              <a:prstGeom prst="line">
                <a:avLst/>
              </a:prstGeom>
              <a:ln w="38100" cap="rnd" cmpd="sng">
                <a:solidFill>
                  <a:srgbClr val="0000FF"/>
                </a:solidFill>
                <a:prstDash val="sysDot"/>
                <a:headEnd type="none" w="med" len="med"/>
                <a:tailEnd type="none" w="med" len="med"/>
              </a:ln>
            </p:spPr>
          </p:sp>
          <p:sp>
            <p:nvSpPr>
              <p:cNvPr id="15372" name="未知"/>
              <p:cNvSpPr/>
              <p:nvPr/>
            </p:nvSpPr>
            <p:spPr>
              <a:xfrm rot="-7246165">
                <a:off x="575" y="0"/>
                <a:ext cx="136" cy="137"/>
              </a:xfrm>
              <a:custGeom>
                <a:avLst/>
                <a:gdLst>
                  <a:gd name="txL" fmla="*/ 0 w 952"/>
                  <a:gd name="txT" fmla="*/ 0 h 227"/>
                  <a:gd name="txR" fmla="*/ 952 w 952"/>
                  <a:gd name="txB" fmla="*/ 227 h 227"/>
                </a:gdLst>
                <a:ahLst/>
                <a:cxnLst>
                  <a:cxn ang="0">
                    <a:pos x="0" y="0"/>
                  </a:cxn>
                  <a:cxn ang="0">
                    <a:pos x="952" y="0"/>
                  </a:cxn>
                  <a:cxn ang="0">
                    <a:pos x="952" y="227"/>
                  </a:cxn>
                </a:cxnLst>
                <a:rect l="txL" t="txT" r="txR" b="txB"/>
                <a:pathLst>
                  <a:path w="952" h="227">
                    <a:moveTo>
                      <a:pt x="0" y="0"/>
                    </a:moveTo>
                    <a:lnTo>
                      <a:pt x="952" y="0"/>
                    </a:lnTo>
                    <a:lnTo>
                      <a:pt x="952" y="227"/>
                    </a:lnTo>
                  </a:path>
                </a:pathLst>
              </a:custGeom>
              <a:noFill/>
              <a:ln w="28575" cap="flat" cmpd="sng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5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54" name="Rectangle 2"/>
          <p:cNvSpPr/>
          <p:nvPr/>
        </p:nvSpPr>
        <p:spPr>
          <a:xfrm>
            <a:off x="-287337" y="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055" name="Text Box 2"/>
          <p:cNvSpPr txBox="1"/>
          <p:nvPr/>
        </p:nvSpPr>
        <p:spPr>
          <a:xfrm>
            <a:off x="3811588" y="3176588"/>
            <a:ext cx="18415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endParaRPr lang="zh-CN" altLang="zh-CN" sz="24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84" name="Text Box 3"/>
          <p:cNvSpPr txBox="1"/>
          <p:nvPr/>
        </p:nvSpPr>
        <p:spPr>
          <a:xfrm>
            <a:off x="544513" y="1531938"/>
            <a:ext cx="4748212" cy="45720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解：过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C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作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CD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⊥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AB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，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垂足为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D.</a:t>
            </a:r>
            <a:endParaRPr lang="en-US" altLang="zh-CN" sz="2400" b="1" i="1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85" name="Text Box 4"/>
          <p:cNvSpPr txBox="1"/>
          <p:nvPr/>
        </p:nvSpPr>
        <p:spPr>
          <a:xfrm>
            <a:off x="957263" y="2035175"/>
            <a:ext cx="2068512" cy="461963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在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△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ABC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中，</a:t>
            </a:r>
            <a:endParaRPr lang="zh-CN" altLang="en-US" sz="240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86" name="Text Box 5"/>
          <p:cNvSpPr txBox="1"/>
          <p:nvPr/>
        </p:nvSpPr>
        <p:spPr>
          <a:xfrm>
            <a:off x="1109663" y="2466975"/>
            <a:ext cx="787400" cy="461963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AB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=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2059" name="Text Box 6"/>
          <p:cNvSpPr txBox="1"/>
          <p:nvPr/>
        </p:nvSpPr>
        <p:spPr>
          <a:xfrm>
            <a:off x="1906588" y="4471988"/>
            <a:ext cx="18415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endParaRPr lang="zh-CN" altLang="zh-CN" sz="24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aphicFrame>
        <p:nvGraphicFramePr>
          <p:cNvPr id="88" name="Object 7"/>
          <p:cNvGraphicFramePr>
            <a:graphicFrameLocks noChangeAspect="1"/>
          </p:cNvGraphicFramePr>
          <p:nvPr/>
        </p:nvGraphicFramePr>
        <p:xfrm>
          <a:off x="1881188" y="2451100"/>
          <a:ext cx="1820862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" r:id="rId1" imgW="978535" imgH="254000" progId="Equation.DSMT4">
                  <p:embed/>
                </p:oleObj>
              </mc:Choice>
              <mc:Fallback>
                <p:oleObj name="" r:id="rId1" imgW="978535" imgH="254000" progId="Equation.DSMT4">
                  <p:embed/>
                  <p:pic>
                    <p:nvPicPr>
                      <p:cNvPr id="0" name="图片 3078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881188" y="2451100"/>
                        <a:ext cx="1820862" cy="4699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60" name="Text Box 8"/>
          <p:cNvSpPr txBox="1"/>
          <p:nvPr/>
        </p:nvSpPr>
        <p:spPr>
          <a:xfrm>
            <a:off x="3811588" y="4471988"/>
            <a:ext cx="18415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endParaRPr lang="zh-CN" altLang="zh-CN" sz="24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aphicFrame>
        <p:nvGraphicFramePr>
          <p:cNvPr id="90" name="Object 9"/>
          <p:cNvGraphicFramePr>
            <a:graphicFrameLocks noChangeAspect="1"/>
          </p:cNvGraphicFramePr>
          <p:nvPr/>
        </p:nvGraphicFramePr>
        <p:xfrm>
          <a:off x="3786188" y="2484438"/>
          <a:ext cx="1300162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" r:id="rId3" imgW="686435" imgH="254000" progId="Equation.DSMT4">
                  <p:embed/>
                </p:oleObj>
              </mc:Choice>
              <mc:Fallback>
                <p:oleObj name="" r:id="rId3" imgW="686435" imgH="254000" progId="Equation.DSMT4">
                  <p:embed/>
                  <p:pic>
                    <p:nvPicPr>
                      <p:cNvPr id="0" name="图片 3079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786188" y="2484438"/>
                        <a:ext cx="1300162" cy="4794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1" name="Text Box 10"/>
          <p:cNvSpPr txBox="1"/>
          <p:nvPr/>
        </p:nvSpPr>
        <p:spPr>
          <a:xfrm>
            <a:off x="5148263" y="2565400"/>
            <a:ext cx="411162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5.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92" name="Text Box 11"/>
          <p:cNvSpPr txBox="1"/>
          <p:nvPr/>
        </p:nvSpPr>
        <p:spPr>
          <a:xfrm>
            <a:off x="1008063" y="3044825"/>
            <a:ext cx="353695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根据三角形的面积公式有</a:t>
            </a:r>
            <a:endParaRPr lang="zh-CN" altLang="en-US" sz="240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063" name="Text Box 12"/>
          <p:cNvSpPr txBox="1"/>
          <p:nvPr/>
        </p:nvSpPr>
        <p:spPr>
          <a:xfrm>
            <a:off x="1296988" y="5233988"/>
            <a:ext cx="18415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endParaRPr lang="zh-CN" altLang="zh-CN" sz="24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aphicFrame>
        <p:nvGraphicFramePr>
          <p:cNvPr id="94" name="Object 13"/>
          <p:cNvGraphicFramePr>
            <a:graphicFrameLocks noChangeAspect="1"/>
          </p:cNvGraphicFramePr>
          <p:nvPr/>
        </p:nvGraphicFramePr>
        <p:xfrm>
          <a:off x="1193800" y="3476625"/>
          <a:ext cx="2720975" cy="693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" r:id="rId5" imgW="1537970" imgH="393700" progId="Equation.DSMT4">
                  <p:embed/>
                </p:oleObj>
              </mc:Choice>
              <mc:Fallback>
                <p:oleObj name="" r:id="rId5" imgW="1537970" imgH="393700" progId="Equation.DSMT4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193800" y="3476625"/>
                        <a:ext cx="2720975" cy="69373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5" name="Text Box 14"/>
          <p:cNvSpPr txBox="1"/>
          <p:nvPr/>
        </p:nvSpPr>
        <p:spPr>
          <a:xfrm>
            <a:off x="411163" y="4268788"/>
            <a:ext cx="48895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en-US" altLang="zh-CN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∴</a:t>
            </a:r>
            <a:endParaRPr lang="en-US" altLang="zh-CN" sz="240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aphicFrame>
        <p:nvGraphicFramePr>
          <p:cNvPr id="97" name="Object 16"/>
          <p:cNvGraphicFramePr>
            <a:graphicFrameLocks noChangeAspect="1"/>
          </p:cNvGraphicFramePr>
          <p:nvPr/>
        </p:nvGraphicFramePr>
        <p:xfrm>
          <a:off x="1042988" y="4221163"/>
          <a:ext cx="4270375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" r:id="rId7" imgW="2095500" imgH="393700" progId="Equation.DSMT4">
                  <p:embed/>
                </p:oleObj>
              </mc:Choice>
              <mc:Fallback>
                <p:oleObj name="" r:id="rId7" imgW="2095500" imgH="393700" progId="Equation.DSMT4">
                  <p:embed/>
                  <p:pic>
                    <p:nvPicPr>
                      <p:cNvPr id="0" name="图片 3077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042988" y="4221163"/>
                        <a:ext cx="4270375" cy="7207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8" name="Text Box 17"/>
          <p:cNvSpPr txBox="1"/>
          <p:nvPr/>
        </p:nvSpPr>
        <p:spPr>
          <a:xfrm>
            <a:off x="709613" y="4989513"/>
            <a:ext cx="4098925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即圆心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C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到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AB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的距离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d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=2.4cm.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99" name="Text Box 18"/>
          <p:cNvSpPr txBox="1"/>
          <p:nvPr/>
        </p:nvSpPr>
        <p:spPr>
          <a:xfrm>
            <a:off x="665163" y="5630863"/>
            <a:ext cx="3043237" cy="461962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所以 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(1)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当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r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=2cm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时</a:t>
            </a:r>
            <a:r>
              <a:rPr lang="en-US" altLang="zh-CN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,</a:t>
            </a:r>
            <a:endParaRPr lang="en-US" altLang="zh-CN" sz="240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00" name="Oval 19"/>
          <p:cNvSpPr/>
          <p:nvPr/>
        </p:nvSpPr>
        <p:spPr>
          <a:xfrm>
            <a:off x="5580063" y="3879850"/>
            <a:ext cx="1447800" cy="1447800"/>
          </a:xfrm>
          <a:prstGeom prst="ellipse">
            <a:avLst/>
          </a:prstGeom>
          <a:noFill/>
          <a:ln w="25400" cap="flat" cmpd="sng">
            <a:solidFill>
              <a:srgbClr val="0000FF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sz="2400" b="1" dirty="0"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101" name="Text Box 21"/>
          <p:cNvSpPr txBox="1"/>
          <p:nvPr/>
        </p:nvSpPr>
        <p:spPr>
          <a:xfrm>
            <a:off x="3406775" y="5630863"/>
            <a:ext cx="1093788" cy="461962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有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d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 &gt;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r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,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102" name="Text Box 22"/>
          <p:cNvSpPr txBox="1"/>
          <p:nvPr/>
        </p:nvSpPr>
        <p:spPr>
          <a:xfrm>
            <a:off x="4362450" y="5630863"/>
            <a:ext cx="2801938" cy="461962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因此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⊙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C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和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AB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相离</a:t>
            </a:r>
            <a:r>
              <a:rPr lang="en-US" altLang="zh-CN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.</a:t>
            </a:r>
            <a:endParaRPr lang="zh-CN" altLang="en-US" sz="240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pSp>
        <p:nvGrpSpPr>
          <p:cNvPr id="2070" name="Group 23"/>
          <p:cNvGrpSpPr/>
          <p:nvPr/>
        </p:nvGrpSpPr>
        <p:grpSpPr>
          <a:xfrm rot="-18294">
            <a:off x="5821363" y="1787525"/>
            <a:ext cx="2649537" cy="3286125"/>
            <a:chOff x="15" y="37"/>
            <a:chExt cx="1669" cy="2070"/>
          </a:xfrm>
        </p:grpSpPr>
        <p:grpSp>
          <p:nvGrpSpPr>
            <p:cNvPr id="2078" name="Group 24"/>
            <p:cNvGrpSpPr/>
            <p:nvPr/>
          </p:nvGrpSpPr>
          <p:grpSpPr>
            <a:xfrm>
              <a:off x="22" y="37"/>
              <a:ext cx="1662" cy="1897"/>
              <a:chOff x="22" y="37"/>
              <a:chExt cx="1662" cy="1897"/>
            </a:xfrm>
          </p:grpSpPr>
          <p:sp>
            <p:nvSpPr>
              <p:cNvPr id="2081" name="AutoShape 25"/>
              <p:cNvSpPr/>
              <p:nvPr/>
            </p:nvSpPr>
            <p:spPr>
              <a:xfrm>
                <a:off x="325" y="192"/>
                <a:ext cx="1028" cy="1638"/>
              </a:xfrm>
              <a:prstGeom prst="rtTriangle">
                <a:avLst/>
              </a:prstGeom>
              <a:noFill/>
              <a:ln w="28575" cap="flat" cmpd="sng">
                <a:solidFill>
                  <a:srgbClr val="FF000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endParaRPr lang="zh-CN" altLang="en-US" sz="2400" b="1" dirty="0"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  <p:sp>
            <p:nvSpPr>
              <p:cNvPr id="2082" name="Text Box 26"/>
              <p:cNvSpPr txBox="1"/>
              <p:nvPr/>
            </p:nvSpPr>
            <p:spPr>
              <a:xfrm>
                <a:off x="63" y="37"/>
                <a:ext cx="246" cy="29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lIns="91414" tIns="45707" rIns="91414" bIns="45707">
                <a:spAutoFit/>
              </a:bodyPr>
              <a:p>
                <a:r>
                  <a:rPr lang="en-US" altLang="zh-CN" sz="2400" b="1" i="1" dirty="0">
                    <a:latin typeface="Times New Roman" panose="02020603050405020304" pitchFamily="18" charset="0"/>
                    <a:ea typeface="黑体" panose="02010609060101010101" pitchFamily="2" charset="-122"/>
                  </a:rPr>
                  <a:t>B</a:t>
                </a:r>
                <a:endParaRPr lang="en-US" altLang="zh-CN" sz="2400" b="1" i="1" dirty="0"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  <p:sp>
            <p:nvSpPr>
              <p:cNvPr id="2083" name="Text Box 27"/>
              <p:cNvSpPr txBox="1"/>
              <p:nvPr/>
            </p:nvSpPr>
            <p:spPr>
              <a:xfrm>
                <a:off x="22" y="1611"/>
                <a:ext cx="257" cy="29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lIns="91414" tIns="45707" rIns="91414" bIns="45707">
                <a:spAutoFit/>
              </a:bodyPr>
              <a:p>
                <a:r>
                  <a:rPr lang="en-US" altLang="zh-CN" sz="2400" b="1" i="1" dirty="0">
                    <a:latin typeface="Times New Roman" panose="02020603050405020304" pitchFamily="18" charset="0"/>
                    <a:ea typeface="黑体" panose="02010609060101010101" pitchFamily="2" charset="-122"/>
                  </a:rPr>
                  <a:t>C</a:t>
                </a:r>
                <a:endParaRPr lang="en-US" altLang="zh-CN" sz="2400" b="1" i="1" dirty="0"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  <p:sp>
            <p:nvSpPr>
              <p:cNvPr id="2084" name="Text Box 28"/>
              <p:cNvSpPr txBox="1"/>
              <p:nvPr/>
            </p:nvSpPr>
            <p:spPr>
              <a:xfrm>
                <a:off x="1344" y="1643"/>
                <a:ext cx="340" cy="29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1414" tIns="45707" rIns="91414" bIns="45707">
                <a:spAutoFit/>
              </a:bodyPr>
              <a:p>
                <a:r>
                  <a:rPr lang="en-US" altLang="zh-CN" sz="2400" b="1" i="1" dirty="0">
                    <a:latin typeface="Times New Roman" panose="02020603050405020304" pitchFamily="18" charset="0"/>
                    <a:ea typeface="黑体" panose="02010609060101010101" pitchFamily="2" charset="-122"/>
                  </a:rPr>
                  <a:t>A</a:t>
                </a:r>
                <a:endParaRPr lang="en-US" altLang="zh-CN" sz="2400" b="1" i="1" dirty="0"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</p:grpSp>
        <p:sp>
          <p:nvSpPr>
            <p:cNvPr id="2079" name="Text Box 29"/>
            <p:cNvSpPr txBox="1"/>
            <p:nvPr/>
          </p:nvSpPr>
          <p:spPr>
            <a:xfrm>
              <a:off x="15" y="997"/>
              <a:ext cx="213" cy="29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91414" tIns="45707" rIns="91414" bIns="45707">
              <a:spAutoFit/>
            </a:bodyPr>
            <a:p>
              <a:r>
                <a:rPr lang="en-US" altLang="zh-CN" sz="2400" b="1" dirty="0">
                  <a:latin typeface="Times New Roman" panose="02020603050405020304" pitchFamily="18" charset="0"/>
                  <a:ea typeface="黑体" panose="02010609060101010101" pitchFamily="2" charset="-122"/>
                </a:rPr>
                <a:t>4</a:t>
              </a:r>
              <a:endParaRPr lang="en-US" altLang="zh-CN" sz="2400" b="1" dirty="0">
                <a:latin typeface="Times New Roman" panose="02020603050405020304" pitchFamily="18" charset="0"/>
                <a:ea typeface="黑体" panose="02010609060101010101" pitchFamily="2" charset="-122"/>
              </a:endParaRPr>
            </a:p>
          </p:txBody>
        </p:sp>
        <p:sp>
          <p:nvSpPr>
            <p:cNvPr id="2080" name="Text Box 30"/>
            <p:cNvSpPr txBox="1"/>
            <p:nvPr/>
          </p:nvSpPr>
          <p:spPr>
            <a:xfrm>
              <a:off x="772" y="1816"/>
              <a:ext cx="213" cy="29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91414" tIns="45707" rIns="91414" bIns="45707">
              <a:spAutoFit/>
            </a:bodyPr>
            <a:p>
              <a:r>
                <a:rPr lang="en-US" altLang="zh-CN" sz="2400" b="1" dirty="0">
                  <a:latin typeface="Times New Roman" panose="02020603050405020304" pitchFamily="18" charset="0"/>
                  <a:ea typeface="黑体" panose="02010609060101010101" pitchFamily="2" charset="-122"/>
                </a:rPr>
                <a:t>3</a:t>
              </a:r>
              <a:endParaRPr lang="en-US" altLang="zh-CN" sz="2400" b="1" dirty="0">
                <a:latin typeface="Times New Roman" panose="02020603050405020304" pitchFamily="18" charset="0"/>
                <a:ea typeface="黑体" panose="02010609060101010101" pitchFamily="2" charset="-122"/>
              </a:endParaRPr>
            </a:p>
          </p:txBody>
        </p:sp>
      </p:grpSp>
      <p:grpSp>
        <p:nvGrpSpPr>
          <p:cNvPr id="4" name="Group 31"/>
          <p:cNvGrpSpPr/>
          <p:nvPr/>
        </p:nvGrpSpPr>
        <p:grpSpPr>
          <a:xfrm>
            <a:off x="6342063" y="3546475"/>
            <a:ext cx="1663700" cy="1035050"/>
            <a:chOff x="11" y="-1"/>
            <a:chExt cx="1048" cy="652"/>
          </a:xfrm>
        </p:grpSpPr>
        <p:sp>
          <p:nvSpPr>
            <p:cNvPr id="2074" name="Text Box 32"/>
            <p:cNvSpPr txBox="1"/>
            <p:nvPr/>
          </p:nvSpPr>
          <p:spPr>
            <a:xfrm>
              <a:off x="802" y="-1"/>
              <a:ext cx="257" cy="29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p>
              <a:r>
                <a:rPr lang="en-US" altLang="zh-CN" sz="2400" b="1" i="1" dirty="0">
                  <a:latin typeface="Times New Roman" panose="02020603050405020304" pitchFamily="18" charset="0"/>
                  <a:ea typeface="黑体" panose="02010609060101010101" pitchFamily="2" charset="-122"/>
                </a:rPr>
                <a:t>D</a:t>
              </a:r>
              <a:endParaRPr lang="en-US" altLang="zh-CN" sz="2400" b="1" i="1" dirty="0">
                <a:latin typeface="Times New Roman" panose="02020603050405020304" pitchFamily="18" charset="0"/>
                <a:ea typeface="黑体" panose="02010609060101010101" pitchFamily="2" charset="-122"/>
              </a:endParaRPr>
            </a:p>
          </p:txBody>
        </p:sp>
        <p:grpSp>
          <p:nvGrpSpPr>
            <p:cNvPr id="2075" name="Group 33"/>
            <p:cNvGrpSpPr/>
            <p:nvPr/>
          </p:nvGrpSpPr>
          <p:grpSpPr>
            <a:xfrm rot="-7246165">
              <a:off x="179" y="45"/>
              <a:ext cx="438" cy="774"/>
              <a:chOff x="0" y="12"/>
              <a:chExt cx="438" cy="774"/>
            </a:xfrm>
          </p:grpSpPr>
          <p:sp>
            <p:nvSpPr>
              <p:cNvPr id="2076" name="Line 34"/>
              <p:cNvSpPr/>
              <p:nvPr/>
            </p:nvSpPr>
            <p:spPr>
              <a:xfrm rot="7149305" flipV="1">
                <a:off x="-155" y="162"/>
                <a:ext cx="749" cy="438"/>
              </a:xfrm>
              <a:prstGeom prst="line">
                <a:avLst/>
              </a:prstGeom>
              <a:ln w="38100" cap="rnd" cmpd="sng">
                <a:solidFill>
                  <a:schemeClr val="tx1"/>
                </a:solidFill>
                <a:prstDash val="sysDot"/>
                <a:headEnd type="none" w="med" len="med"/>
                <a:tailEnd type="none" w="med" len="med"/>
              </a:ln>
            </p:spPr>
          </p:sp>
          <p:sp>
            <p:nvSpPr>
              <p:cNvPr id="2077" name="未知"/>
              <p:cNvSpPr/>
              <p:nvPr/>
            </p:nvSpPr>
            <p:spPr>
              <a:xfrm>
                <a:off x="219" y="649"/>
                <a:ext cx="136" cy="137"/>
              </a:xfrm>
              <a:custGeom>
                <a:avLst/>
                <a:gdLst>
                  <a:gd name="txL" fmla="*/ 0 w 952"/>
                  <a:gd name="txT" fmla="*/ 0 h 227"/>
                  <a:gd name="txR" fmla="*/ 952 w 952"/>
                  <a:gd name="txB" fmla="*/ 227 h 227"/>
                </a:gdLst>
                <a:ahLst/>
                <a:cxnLst>
                  <a:cxn ang="0">
                    <a:pos x="0" y="0"/>
                  </a:cxn>
                  <a:cxn ang="0">
                    <a:pos x="952" y="0"/>
                  </a:cxn>
                  <a:cxn ang="0">
                    <a:pos x="952" y="227"/>
                  </a:cxn>
                </a:cxnLst>
                <a:rect l="txL" t="txT" r="txR" b="txB"/>
                <a:pathLst>
                  <a:path w="952" h="227">
                    <a:moveTo>
                      <a:pt x="0" y="0"/>
                    </a:moveTo>
                    <a:lnTo>
                      <a:pt x="952" y="0"/>
                    </a:lnTo>
                    <a:lnTo>
                      <a:pt x="952" y="227"/>
                    </a:ln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</a:endParaRPr>
              </a:p>
            </p:txBody>
          </p:sp>
        </p:grpSp>
      </p:grpSp>
      <p:sp>
        <p:nvSpPr>
          <p:cNvPr id="116" name="Text Box 36"/>
          <p:cNvSpPr txBox="1"/>
          <p:nvPr/>
        </p:nvSpPr>
        <p:spPr>
          <a:xfrm>
            <a:off x="6732588" y="3621088"/>
            <a:ext cx="433387" cy="461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400" b="1" i="1" dirty="0">
                <a:latin typeface="Times New Roman" panose="02020603050405020304" pitchFamily="18" charset="0"/>
                <a:ea typeface="黑体" panose="02010609060101010101" pitchFamily="2" charset="-122"/>
              </a:rPr>
              <a:t>d</a:t>
            </a:r>
            <a:endParaRPr lang="en-US" altLang="zh-CN" sz="2400" b="1" i="1" dirty="0"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45" name="矩形标注 44"/>
          <p:cNvSpPr/>
          <p:nvPr/>
        </p:nvSpPr>
        <p:spPr>
          <a:xfrm>
            <a:off x="6805613" y="1916113"/>
            <a:ext cx="2051050" cy="1081087"/>
          </a:xfrm>
          <a:prstGeom prst="wedgeRectCallout">
            <a:avLst>
              <a:gd name="adj1" fmla="val -48222"/>
              <a:gd name="adj2" fmla="val 173935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r>
              <a:rPr lang="zh-CN" altLang="en-US" sz="2000" dirty="0">
                <a:solidFill>
                  <a:srgbClr val="2740F5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记住：斜边上的高等于两直角边的乘积除以斜边</a:t>
            </a:r>
            <a:r>
              <a:rPr lang="en-US" altLang="zh-CN" sz="2000" dirty="0">
                <a:solidFill>
                  <a:srgbClr val="2740F5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.</a:t>
            </a:r>
            <a:endParaRPr lang="en-US" altLang="zh-CN" sz="2000" dirty="0">
              <a:solidFill>
                <a:srgbClr val="2740F5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bldLvl="0" animBg="1"/>
      <p:bldP spid="116" grpId="0"/>
      <p:bldP spid="45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Rectangle 2"/>
          <p:cNvSpPr/>
          <p:nvPr/>
        </p:nvSpPr>
        <p:spPr>
          <a:xfrm>
            <a:off x="-36512" y="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3" name="Text Box 2"/>
          <p:cNvSpPr txBox="1"/>
          <p:nvPr/>
        </p:nvSpPr>
        <p:spPr>
          <a:xfrm>
            <a:off x="539750" y="1277938"/>
            <a:ext cx="4111625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       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（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2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）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当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r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=2.4cm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时</a:t>
            </a:r>
            <a:r>
              <a:rPr lang="en-US" altLang="zh-CN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,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有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d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=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r.</a:t>
            </a:r>
            <a:endParaRPr lang="en-US" altLang="zh-CN" sz="2400" b="1" i="1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34" name="Oval 3"/>
          <p:cNvSpPr/>
          <p:nvPr/>
        </p:nvSpPr>
        <p:spPr>
          <a:xfrm>
            <a:off x="6370638" y="1700213"/>
            <a:ext cx="1943100" cy="1871662"/>
          </a:xfrm>
          <a:prstGeom prst="ellipse">
            <a:avLst/>
          </a:prstGeom>
          <a:noFill/>
          <a:ln w="25400" cap="flat" cmpd="sng">
            <a:solidFill>
              <a:srgbClr val="0000FF"/>
            </a:solidFill>
            <a:prstDash val="solid"/>
            <a:headEnd type="none" w="med" len="med"/>
            <a:tailEnd type="none" w="med" len="med"/>
          </a:ln>
        </p:spPr>
        <p:txBody>
          <a:bodyPr anchor="ctr">
            <a:spAutoFit/>
          </a:bodyPr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6" name="Text Box 5"/>
          <p:cNvSpPr txBox="1"/>
          <p:nvPr/>
        </p:nvSpPr>
        <p:spPr>
          <a:xfrm>
            <a:off x="1395413" y="1893888"/>
            <a:ext cx="2836862" cy="461962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因此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⊙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C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和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AB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相切</a:t>
            </a:r>
            <a:r>
              <a:rPr lang="en-US" altLang="zh-CN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.</a:t>
            </a:r>
            <a:endParaRPr lang="zh-CN" altLang="en-US" sz="240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pSp>
        <p:nvGrpSpPr>
          <p:cNvPr id="16390" name="Group 10"/>
          <p:cNvGrpSpPr/>
          <p:nvPr/>
        </p:nvGrpSpPr>
        <p:grpSpPr>
          <a:xfrm>
            <a:off x="6869113" y="457200"/>
            <a:ext cx="2093912" cy="2811463"/>
            <a:chOff x="0" y="-2"/>
            <a:chExt cx="1686" cy="2244"/>
          </a:xfrm>
        </p:grpSpPr>
        <p:grpSp>
          <p:nvGrpSpPr>
            <p:cNvPr id="16410" name="Group 11"/>
            <p:cNvGrpSpPr/>
            <p:nvPr/>
          </p:nvGrpSpPr>
          <p:grpSpPr>
            <a:xfrm rot="-18294">
              <a:off x="0" y="-2"/>
              <a:ext cx="1686" cy="2244"/>
              <a:chOff x="0" y="-2"/>
              <a:chExt cx="1686" cy="2244"/>
            </a:xfrm>
          </p:grpSpPr>
          <p:grpSp>
            <p:nvGrpSpPr>
              <p:cNvPr id="16416" name="Group 12"/>
              <p:cNvGrpSpPr/>
              <p:nvPr/>
            </p:nvGrpSpPr>
            <p:grpSpPr>
              <a:xfrm>
                <a:off x="8" y="-2"/>
                <a:ext cx="1678" cy="2070"/>
                <a:chOff x="8" y="-2"/>
                <a:chExt cx="1678" cy="2070"/>
              </a:xfrm>
            </p:grpSpPr>
            <p:sp>
              <p:nvSpPr>
                <p:cNvPr id="16419" name="AutoShape 13"/>
                <p:cNvSpPr/>
                <p:nvPr/>
              </p:nvSpPr>
              <p:spPr>
                <a:xfrm>
                  <a:off x="328" y="195"/>
                  <a:ext cx="1028" cy="1638"/>
                </a:xfrm>
                <a:prstGeom prst="rtTriangle">
                  <a:avLst/>
                </a:prstGeom>
                <a:noFill/>
                <a:ln w="28575" cap="flat" cmpd="sng">
                  <a:solidFill>
                    <a:srgbClr val="FF0000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 wrap="none" anchor="ctr"/>
                <a:p>
                  <a:endParaRPr lang="zh-CN" altLang="en-US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6420" name="Text Box 14"/>
                <p:cNvSpPr txBox="1"/>
                <p:nvPr/>
              </p:nvSpPr>
              <p:spPr>
                <a:xfrm>
                  <a:off x="40" y="-2"/>
                  <a:ext cx="365" cy="461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wrap="none" lIns="91414" tIns="45707" rIns="91414" bIns="45707">
                  <a:spAutoFit/>
                </a:bodyPr>
                <a:p>
                  <a:r>
                    <a:rPr lang="en-US" altLang="zh-CN" sz="3200" b="1" i="1" dirty="0">
                      <a:latin typeface="Times New Roman" panose="02020603050405020304" pitchFamily="18" charset="0"/>
                    </a:rPr>
                    <a:t>B</a:t>
                  </a:r>
                  <a:endParaRPr lang="en-US" altLang="zh-CN" sz="3200" b="1" i="1" dirty="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16421" name="Text Box 15"/>
                <p:cNvSpPr txBox="1"/>
                <p:nvPr/>
              </p:nvSpPr>
              <p:spPr>
                <a:xfrm>
                  <a:off x="8" y="1571"/>
                  <a:ext cx="365" cy="461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wrap="none" lIns="91414" tIns="45707" rIns="91414" bIns="45707">
                  <a:spAutoFit/>
                </a:bodyPr>
                <a:p>
                  <a:r>
                    <a:rPr lang="en-US" altLang="zh-CN" sz="3200" b="1" i="1" dirty="0">
                      <a:latin typeface="Times New Roman" panose="02020603050405020304" pitchFamily="18" charset="0"/>
                    </a:rPr>
                    <a:t>C</a:t>
                  </a:r>
                  <a:endParaRPr lang="en-US" altLang="zh-CN" sz="3200" b="1" i="1" dirty="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16422" name="Text Box 16"/>
                <p:cNvSpPr txBox="1"/>
                <p:nvPr/>
              </p:nvSpPr>
              <p:spPr>
                <a:xfrm>
                  <a:off x="1346" y="1607"/>
                  <a:ext cx="340" cy="461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lIns="91414" tIns="45707" rIns="91414" bIns="45707">
                  <a:spAutoFit/>
                </a:bodyPr>
                <a:p>
                  <a:r>
                    <a:rPr lang="en-US" altLang="zh-CN" sz="3200" b="1" i="1" dirty="0">
                      <a:latin typeface="Times New Roman" panose="02020603050405020304" pitchFamily="18" charset="0"/>
                    </a:rPr>
                    <a:t>A</a:t>
                  </a:r>
                  <a:endParaRPr lang="en-US" altLang="zh-CN" sz="3200" b="1" i="1" dirty="0">
                    <a:latin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16417" name="Text Box 17"/>
              <p:cNvSpPr txBox="1"/>
              <p:nvPr/>
            </p:nvSpPr>
            <p:spPr>
              <a:xfrm>
                <a:off x="0" y="959"/>
                <a:ext cx="312" cy="46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lIns="91414" tIns="45707" rIns="91414" bIns="45707">
                <a:spAutoFit/>
              </a:bodyPr>
              <a:p>
                <a:r>
                  <a:rPr lang="en-US" altLang="zh-CN" sz="3200" dirty="0">
                    <a:solidFill>
                      <a:srgbClr val="0000FF"/>
                    </a:solidFill>
                    <a:latin typeface="Times New Roman" panose="02020603050405020304" pitchFamily="18" charset="0"/>
                  </a:rPr>
                  <a:t>4</a:t>
                </a:r>
                <a:endParaRPr lang="en-US" altLang="zh-CN" sz="3200" dirty="0">
                  <a:solidFill>
                    <a:srgbClr val="0000FF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418" name="Text Box 18"/>
              <p:cNvSpPr txBox="1"/>
              <p:nvPr/>
            </p:nvSpPr>
            <p:spPr>
              <a:xfrm>
                <a:off x="755" y="1779"/>
                <a:ext cx="312" cy="46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lIns="91414" tIns="45707" rIns="91414" bIns="45707">
                <a:spAutoFit/>
              </a:bodyPr>
              <a:p>
                <a:r>
                  <a:rPr lang="en-US" altLang="zh-CN" sz="3200" dirty="0">
                    <a:solidFill>
                      <a:srgbClr val="0000FF"/>
                    </a:solidFill>
                    <a:latin typeface="Times New Roman" panose="02020603050405020304" pitchFamily="18" charset="0"/>
                  </a:rPr>
                  <a:t>3</a:t>
                </a:r>
                <a:endParaRPr lang="en-US" altLang="zh-CN" sz="3200" dirty="0">
                  <a:solidFill>
                    <a:srgbClr val="0000FF"/>
                  </a:solidFill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16411" name="Group 19"/>
            <p:cNvGrpSpPr/>
            <p:nvPr/>
          </p:nvGrpSpPr>
          <p:grpSpPr>
            <a:xfrm>
              <a:off x="335" y="1111"/>
              <a:ext cx="1091" cy="696"/>
              <a:chOff x="0" y="0"/>
              <a:chExt cx="1091" cy="696"/>
            </a:xfrm>
          </p:grpSpPr>
          <p:sp>
            <p:nvSpPr>
              <p:cNvPr id="16412" name="Text Box 20"/>
              <p:cNvSpPr txBox="1"/>
              <p:nvPr/>
            </p:nvSpPr>
            <p:spPr>
              <a:xfrm>
                <a:off x="766" y="0"/>
                <a:ext cx="325" cy="365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ctr">
                <a:spAutoFit/>
              </a:bodyPr>
              <a:p>
                <a:r>
                  <a:rPr lang="en-US" altLang="zh-CN" sz="2400" b="1" i="1" dirty="0">
                    <a:latin typeface="Times New Roman" panose="02020603050405020304" pitchFamily="18" charset="0"/>
                  </a:rPr>
                  <a:t>D</a:t>
                </a:r>
                <a:endParaRPr lang="en-US" altLang="zh-CN" sz="2400" b="1" i="1" dirty="0">
                  <a:latin typeface="Times New Roman" panose="02020603050405020304" pitchFamily="18" charset="0"/>
                </a:endParaRPr>
              </a:p>
            </p:txBody>
          </p:sp>
          <p:grpSp>
            <p:nvGrpSpPr>
              <p:cNvPr id="16413" name="Group 21"/>
              <p:cNvGrpSpPr/>
              <p:nvPr/>
            </p:nvGrpSpPr>
            <p:grpSpPr>
              <a:xfrm rot="-7246165">
                <a:off x="167" y="91"/>
                <a:ext cx="438" cy="772"/>
                <a:chOff x="0" y="0"/>
                <a:chExt cx="438" cy="772"/>
              </a:xfrm>
            </p:grpSpPr>
            <p:sp>
              <p:nvSpPr>
                <p:cNvPr id="16414" name="Line 22"/>
                <p:cNvSpPr/>
                <p:nvPr/>
              </p:nvSpPr>
              <p:spPr>
                <a:xfrm rot="7149305" flipV="1">
                  <a:off x="-155" y="155"/>
                  <a:ext cx="749" cy="438"/>
                </a:xfrm>
                <a:prstGeom prst="line">
                  <a:avLst/>
                </a:prstGeom>
                <a:ln w="38100" cap="rnd" cmpd="sng">
                  <a:solidFill>
                    <a:schemeClr val="tx1"/>
                  </a:solidFill>
                  <a:prstDash val="sysDot"/>
                  <a:headEnd type="none" w="med" len="med"/>
                  <a:tailEnd type="none" w="med" len="med"/>
                </a:ln>
              </p:spPr>
            </p:sp>
            <p:sp>
              <p:nvSpPr>
                <p:cNvPr id="16415" name="未知"/>
                <p:cNvSpPr/>
                <p:nvPr/>
              </p:nvSpPr>
              <p:spPr>
                <a:xfrm>
                  <a:off x="227" y="635"/>
                  <a:ext cx="136" cy="137"/>
                </a:xfrm>
                <a:custGeom>
                  <a:avLst/>
                  <a:gdLst>
                    <a:gd name="txL" fmla="*/ 0 w 952"/>
                    <a:gd name="txT" fmla="*/ 0 h 227"/>
                    <a:gd name="txR" fmla="*/ 952 w 952"/>
                    <a:gd name="txB" fmla="*/ 227 h 227"/>
                  </a:gdLst>
                  <a:ahLst/>
                  <a:cxnLst>
                    <a:cxn ang="0">
                      <a:pos x="0" y="0"/>
                    </a:cxn>
                    <a:cxn ang="0">
                      <a:pos x="952" y="0"/>
                    </a:cxn>
                    <a:cxn ang="0">
                      <a:pos x="952" y="227"/>
                    </a:cxn>
                  </a:cxnLst>
                  <a:rect l="txL" t="txT" r="txR" b="txB"/>
                  <a:pathLst>
                    <a:path w="952" h="227">
                      <a:moveTo>
                        <a:pt x="0" y="0"/>
                      </a:moveTo>
                      <a:lnTo>
                        <a:pt x="952" y="0"/>
                      </a:lnTo>
                      <a:lnTo>
                        <a:pt x="952" y="227"/>
                      </a:lnTo>
                    </a:path>
                  </a:pathLst>
                </a:custGeom>
                <a:noFill/>
                <a:ln w="2857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 dirty="0">
                    <a:latin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16391" name="Text Box 38"/>
          <p:cNvSpPr txBox="1"/>
          <p:nvPr/>
        </p:nvSpPr>
        <p:spPr>
          <a:xfrm>
            <a:off x="6935788" y="1123950"/>
            <a:ext cx="433387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endParaRPr lang="en-US" altLang="zh-CN" sz="3200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" name="Text Box 6"/>
          <p:cNvSpPr txBox="1"/>
          <p:nvPr/>
        </p:nvSpPr>
        <p:spPr>
          <a:xfrm>
            <a:off x="468313" y="3790950"/>
            <a:ext cx="4205287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 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Wingdings" panose="05000000000000000000" pitchFamily="2" charset="2"/>
              </a:rPr>
              <a:t>（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Wingdings" panose="05000000000000000000" pitchFamily="2" charset="2"/>
              </a:rPr>
              <a:t>3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）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当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r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=3cm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时，有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d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&lt;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r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，</a:t>
            </a:r>
            <a:endParaRPr lang="zh-CN" altLang="en-US" sz="240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5" name="Text Box 8"/>
          <p:cNvSpPr txBox="1"/>
          <p:nvPr/>
        </p:nvSpPr>
        <p:spPr>
          <a:xfrm>
            <a:off x="1042988" y="4567238"/>
            <a:ext cx="3146425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因此，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⊙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C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和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AB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相交</a:t>
            </a:r>
            <a:r>
              <a:rPr lang="en-US" altLang="zh-CN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.</a:t>
            </a:r>
            <a:endParaRPr lang="zh-CN" altLang="en-US" sz="240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" name="Oval 9"/>
          <p:cNvSpPr/>
          <p:nvPr/>
        </p:nvSpPr>
        <p:spPr>
          <a:xfrm>
            <a:off x="5468938" y="4222750"/>
            <a:ext cx="2447925" cy="2376488"/>
          </a:xfrm>
          <a:prstGeom prst="ellipse">
            <a:avLst/>
          </a:prstGeom>
          <a:noFill/>
          <a:ln w="25400" cap="flat" cmpd="sng">
            <a:solidFill>
              <a:srgbClr val="0000FF"/>
            </a:solidFill>
            <a:prstDash val="solid"/>
            <a:headEnd type="none" w="med" len="med"/>
            <a:tailEnd type="none" w="med" len="med"/>
          </a:ln>
        </p:spPr>
        <p:txBody>
          <a:bodyPr anchor="ctr">
            <a:spAutoFit/>
          </a:bodyPr>
          <a:p>
            <a:endParaRPr lang="zh-CN" altLang="en-US" dirty="0">
              <a:latin typeface="Arial" panose="020B0604020202020204" pitchFamily="34" charset="0"/>
            </a:endParaRPr>
          </a:p>
        </p:txBody>
      </p:sp>
      <p:grpSp>
        <p:nvGrpSpPr>
          <p:cNvPr id="9" name="Group 24"/>
          <p:cNvGrpSpPr/>
          <p:nvPr/>
        </p:nvGrpSpPr>
        <p:grpSpPr>
          <a:xfrm>
            <a:off x="6211888" y="3211513"/>
            <a:ext cx="2093912" cy="2811462"/>
            <a:chOff x="0" y="-2"/>
            <a:chExt cx="1686" cy="2244"/>
          </a:xfrm>
        </p:grpSpPr>
        <p:grpSp>
          <p:nvGrpSpPr>
            <p:cNvPr id="16397" name="Group 25"/>
            <p:cNvGrpSpPr/>
            <p:nvPr/>
          </p:nvGrpSpPr>
          <p:grpSpPr>
            <a:xfrm rot="-18294">
              <a:off x="0" y="-2"/>
              <a:ext cx="1686" cy="2244"/>
              <a:chOff x="0" y="-2"/>
              <a:chExt cx="1686" cy="2244"/>
            </a:xfrm>
          </p:grpSpPr>
          <p:grpSp>
            <p:nvGrpSpPr>
              <p:cNvPr id="16403" name="Group 26"/>
              <p:cNvGrpSpPr/>
              <p:nvPr/>
            </p:nvGrpSpPr>
            <p:grpSpPr>
              <a:xfrm>
                <a:off x="8" y="-2"/>
                <a:ext cx="1678" cy="2070"/>
                <a:chOff x="8" y="-2"/>
                <a:chExt cx="1678" cy="2070"/>
              </a:xfrm>
            </p:grpSpPr>
            <p:sp>
              <p:nvSpPr>
                <p:cNvPr id="16406" name="AutoShape 27"/>
                <p:cNvSpPr/>
                <p:nvPr/>
              </p:nvSpPr>
              <p:spPr>
                <a:xfrm>
                  <a:off x="328" y="195"/>
                  <a:ext cx="1028" cy="1638"/>
                </a:xfrm>
                <a:prstGeom prst="rtTriangle">
                  <a:avLst/>
                </a:prstGeom>
                <a:noFill/>
                <a:ln w="28575" cap="flat" cmpd="sng">
                  <a:solidFill>
                    <a:srgbClr val="FF0000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 wrap="none" anchor="ctr"/>
                <a:p>
                  <a:endParaRPr lang="zh-CN" altLang="en-US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6407" name="Text Box 28"/>
                <p:cNvSpPr txBox="1"/>
                <p:nvPr/>
              </p:nvSpPr>
              <p:spPr>
                <a:xfrm>
                  <a:off x="40" y="-2"/>
                  <a:ext cx="365" cy="461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wrap="none" lIns="91414" tIns="45707" rIns="91414" bIns="45707">
                  <a:spAutoFit/>
                </a:bodyPr>
                <a:p>
                  <a:r>
                    <a:rPr lang="en-US" altLang="zh-CN" sz="3200" b="1" i="1" dirty="0">
                      <a:latin typeface="Times New Roman" panose="02020603050405020304" pitchFamily="18" charset="0"/>
                    </a:rPr>
                    <a:t>B</a:t>
                  </a:r>
                  <a:endParaRPr lang="en-US" altLang="zh-CN" sz="3200" b="1" i="1" dirty="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16408" name="Text Box 29"/>
                <p:cNvSpPr txBox="1"/>
                <p:nvPr/>
              </p:nvSpPr>
              <p:spPr>
                <a:xfrm>
                  <a:off x="8" y="1571"/>
                  <a:ext cx="365" cy="461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wrap="none" lIns="91414" tIns="45707" rIns="91414" bIns="45707">
                  <a:spAutoFit/>
                </a:bodyPr>
                <a:p>
                  <a:r>
                    <a:rPr lang="en-US" altLang="zh-CN" sz="3200" b="1" i="1" dirty="0">
                      <a:latin typeface="Times New Roman" panose="02020603050405020304" pitchFamily="18" charset="0"/>
                    </a:rPr>
                    <a:t>C</a:t>
                  </a:r>
                  <a:endParaRPr lang="en-US" altLang="zh-CN" sz="3200" b="1" i="1" dirty="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16409" name="Text Box 30"/>
                <p:cNvSpPr txBox="1"/>
                <p:nvPr/>
              </p:nvSpPr>
              <p:spPr>
                <a:xfrm>
                  <a:off x="1346" y="1607"/>
                  <a:ext cx="340" cy="461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lIns="91414" tIns="45707" rIns="91414" bIns="45707">
                  <a:spAutoFit/>
                </a:bodyPr>
                <a:p>
                  <a:r>
                    <a:rPr lang="en-US" altLang="zh-CN" sz="3200" b="1" i="1" dirty="0">
                      <a:latin typeface="Times New Roman" panose="02020603050405020304" pitchFamily="18" charset="0"/>
                    </a:rPr>
                    <a:t>A</a:t>
                  </a:r>
                  <a:endParaRPr lang="en-US" altLang="zh-CN" sz="3200" b="1" i="1" dirty="0">
                    <a:latin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16404" name="Text Box 31"/>
              <p:cNvSpPr txBox="1"/>
              <p:nvPr/>
            </p:nvSpPr>
            <p:spPr>
              <a:xfrm>
                <a:off x="0" y="959"/>
                <a:ext cx="312" cy="46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lIns="91414" tIns="45707" rIns="91414" bIns="45707">
                <a:spAutoFit/>
              </a:bodyPr>
              <a:p>
                <a:r>
                  <a:rPr lang="en-US" altLang="zh-CN" sz="3200" dirty="0">
                    <a:solidFill>
                      <a:srgbClr val="0000FF"/>
                    </a:solidFill>
                    <a:latin typeface="Times New Roman" panose="02020603050405020304" pitchFamily="18" charset="0"/>
                  </a:rPr>
                  <a:t>4</a:t>
                </a:r>
                <a:endParaRPr lang="en-US" altLang="zh-CN" sz="3200" dirty="0">
                  <a:solidFill>
                    <a:srgbClr val="0000FF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405" name="Text Box 32"/>
              <p:cNvSpPr txBox="1"/>
              <p:nvPr/>
            </p:nvSpPr>
            <p:spPr>
              <a:xfrm>
                <a:off x="755" y="1779"/>
                <a:ext cx="312" cy="46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lIns="91414" tIns="45707" rIns="91414" bIns="45707">
                <a:spAutoFit/>
              </a:bodyPr>
              <a:p>
                <a:r>
                  <a:rPr lang="en-US" altLang="zh-CN" sz="3200" dirty="0">
                    <a:solidFill>
                      <a:srgbClr val="0000FF"/>
                    </a:solidFill>
                    <a:latin typeface="Times New Roman" panose="02020603050405020304" pitchFamily="18" charset="0"/>
                  </a:rPr>
                  <a:t>3</a:t>
                </a:r>
                <a:endParaRPr lang="en-US" altLang="zh-CN" sz="3200" dirty="0">
                  <a:solidFill>
                    <a:srgbClr val="0000FF"/>
                  </a:solidFill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16398" name="Group 33"/>
            <p:cNvGrpSpPr/>
            <p:nvPr/>
          </p:nvGrpSpPr>
          <p:grpSpPr>
            <a:xfrm>
              <a:off x="335" y="1111"/>
              <a:ext cx="1090" cy="696"/>
              <a:chOff x="0" y="0"/>
              <a:chExt cx="1090" cy="696"/>
            </a:xfrm>
          </p:grpSpPr>
          <p:sp>
            <p:nvSpPr>
              <p:cNvPr id="16399" name="Text Box 34"/>
              <p:cNvSpPr txBox="1"/>
              <p:nvPr/>
            </p:nvSpPr>
            <p:spPr>
              <a:xfrm>
                <a:off x="765" y="0"/>
                <a:ext cx="325" cy="365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ctr">
                <a:spAutoFit/>
              </a:bodyPr>
              <a:p>
                <a:r>
                  <a:rPr lang="en-US" altLang="zh-CN" sz="2400" b="1" i="1" dirty="0">
                    <a:latin typeface="Times New Roman" panose="02020603050405020304" pitchFamily="18" charset="0"/>
                  </a:rPr>
                  <a:t>D</a:t>
                </a:r>
                <a:endParaRPr lang="en-US" altLang="zh-CN" sz="2400" b="1" i="1" dirty="0">
                  <a:latin typeface="Times New Roman" panose="02020603050405020304" pitchFamily="18" charset="0"/>
                </a:endParaRPr>
              </a:p>
            </p:txBody>
          </p:sp>
          <p:grpSp>
            <p:nvGrpSpPr>
              <p:cNvPr id="16400" name="Group 35"/>
              <p:cNvGrpSpPr/>
              <p:nvPr/>
            </p:nvGrpSpPr>
            <p:grpSpPr>
              <a:xfrm rot="-7246165">
                <a:off x="167" y="91"/>
                <a:ext cx="438" cy="772"/>
                <a:chOff x="0" y="0"/>
                <a:chExt cx="438" cy="772"/>
              </a:xfrm>
            </p:grpSpPr>
            <p:sp>
              <p:nvSpPr>
                <p:cNvPr id="16401" name="Line 36"/>
                <p:cNvSpPr/>
                <p:nvPr/>
              </p:nvSpPr>
              <p:spPr>
                <a:xfrm rot="7149305" flipV="1">
                  <a:off x="-155" y="155"/>
                  <a:ext cx="749" cy="438"/>
                </a:xfrm>
                <a:prstGeom prst="line">
                  <a:avLst/>
                </a:prstGeom>
                <a:ln w="38100" cap="rnd" cmpd="sng">
                  <a:solidFill>
                    <a:schemeClr val="tx1"/>
                  </a:solidFill>
                  <a:prstDash val="sysDot"/>
                  <a:headEnd type="none" w="med" len="med"/>
                  <a:tailEnd type="none" w="med" len="med"/>
                </a:ln>
              </p:spPr>
            </p:sp>
            <p:sp>
              <p:nvSpPr>
                <p:cNvPr id="16402" name="未知"/>
                <p:cNvSpPr/>
                <p:nvPr/>
              </p:nvSpPr>
              <p:spPr>
                <a:xfrm>
                  <a:off x="227" y="635"/>
                  <a:ext cx="136" cy="137"/>
                </a:xfrm>
                <a:custGeom>
                  <a:avLst/>
                  <a:gdLst>
                    <a:gd name="txL" fmla="*/ 0 w 952"/>
                    <a:gd name="txT" fmla="*/ 0 h 227"/>
                    <a:gd name="txR" fmla="*/ 952 w 952"/>
                    <a:gd name="txB" fmla="*/ 227 h 227"/>
                  </a:gdLst>
                  <a:ahLst/>
                  <a:cxnLst>
                    <a:cxn ang="0">
                      <a:pos x="0" y="0"/>
                    </a:cxn>
                    <a:cxn ang="0">
                      <a:pos x="952" y="0"/>
                    </a:cxn>
                    <a:cxn ang="0">
                      <a:pos x="952" y="227"/>
                    </a:cxn>
                  </a:cxnLst>
                  <a:rect l="txL" t="txT" r="txR" b="txB"/>
                  <a:pathLst>
                    <a:path w="952" h="227">
                      <a:moveTo>
                        <a:pt x="0" y="0"/>
                      </a:moveTo>
                      <a:lnTo>
                        <a:pt x="952" y="0"/>
                      </a:lnTo>
                      <a:lnTo>
                        <a:pt x="952" y="227"/>
                      </a:lnTo>
                    </a:path>
                  </a:pathLst>
                </a:custGeom>
                <a:noFill/>
                <a:ln w="2857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 dirty="0">
                    <a:latin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61" name="Text Box 39"/>
          <p:cNvSpPr txBox="1"/>
          <p:nvPr/>
        </p:nvSpPr>
        <p:spPr>
          <a:xfrm>
            <a:off x="6792913" y="4727575"/>
            <a:ext cx="433387" cy="5778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endParaRPr lang="en-US" altLang="zh-CN" sz="3200" b="1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 bldLvl="0" animBg="1"/>
      <p:bldP spid="36" grpId="0"/>
      <p:bldP spid="2" grpId="0"/>
      <p:bldP spid="35" grpId="0"/>
      <p:bldP spid="3" grpId="0" bldLvl="0" animBg="1"/>
      <p:bldP spid="6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6874" name="组合 36873"/>
          <p:cNvGrpSpPr/>
          <p:nvPr/>
        </p:nvGrpSpPr>
        <p:grpSpPr>
          <a:xfrm>
            <a:off x="611188" y="260350"/>
            <a:ext cx="8280400" cy="2808288"/>
            <a:chOff x="340" y="391"/>
            <a:chExt cx="5126" cy="2812"/>
          </a:xfrm>
        </p:grpSpPr>
        <p:grpSp>
          <p:nvGrpSpPr>
            <p:cNvPr id="36875" name="组合 36874"/>
            <p:cNvGrpSpPr/>
            <p:nvPr/>
          </p:nvGrpSpPr>
          <p:grpSpPr>
            <a:xfrm>
              <a:off x="340" y="482"/>
              <a:ext cx="5126" cy="2721"/>
              <a:chOff x="385" y="482"/>
              <a:chExt cx="5126" cy="2721"/>
            </a:xfrm>
          </p:grpSpPr>
          <p:sp>
            <p:nvSpPr>
              <p:cNvPr id="36876" name="矩形 36875"/>
              <p:cNvSpPr/>
              <p:nvPr/>
            </p:nvSpPr>
            <p:spPr>
              <a:xfrm>
                <a:off x="385" y="482"/>
                <a:ext cx="5126" cy="2721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36877" name="矩形 36876"/>
              <p:cNvSpPr/>
              <p:nvPr/>
            </p:nvSpPr>
            <p:spPr>
              <a:xfrm>
                <a:off x="385" y="482"/>
                <a:ext cx="5126" cy="317"/>
              </a:xfrm>
              <a:prstGeom prst="rect">
                <a:avLst/>
              </a:prstGeom>
              <a:solidFill>
                <a:srgbClr val="66CCFF"/>
              </a:solidFill>
              <a:ln w="9525">
                <a:noFill/>
              </a:ln>
              <a:effectLst>
                <a:outerShdw dist="107763" dir="2699999" algn="ctr" rotWithShape="0">
                  <a:srgbClr val="808080">
                    <a:alpha val="50000"/>
                  </a:srgbClr>
                </a:outerShdw>
              </a:effectLst>
            </p:spPr>
            <p:txBody>
              <a:bodyPr/>
              <a:p>
                <a:endParaRPr lang="zh-CN" altLang="en-US"/>
              </a:p>
            </p:txBody>
          </p:sp>
        </p:grpSp>
        <p:grpSp>
          <p:nvGrpSpPr>
            <p:cNvPr id="36878" name="组合 36877"/>
            <p:cNvGrpSpPr/>
            <p:nvPr/>
          </p:nvGrpSpPr>
          <p:grpSpPr>
            <a:xfrm>
              <a:off x="340" y="391"/>
              <a:ext cx="635" cy="487"/>
              <a:chOff x="939" y="147"/>
              <a:chExt cx="635" cy="487"/>
            </a:xfrm>
          </p:grpSpPr>
          <p:sp>
            <p:nvSpPr>
              <p:cNvPr id="36879" name="任意多边形 36878"/>
              <p:cNvSpPr/>
              <p:nvPr/>
            </p:nvSpPr>
            <p:spPr>
              <a:xfrm>
                <a:off x="939" y="279"/>
                <a:ext cx="635" cy="227"/>
              </a:xfrm>
              <a:custGeom>
                <a:avLst/>
                <a:gdLst/>
                <a:ahLst/>
                <a:cxnLst/>
                <a:pathLst>
                  <a:path w="942" h="393">
                    <a:moveTo>
                      <a:pt x="127" y="277"/>
                    </a:moveTo>
                    <a:cubicBezTo>
                      <a:pt x="100" y="272"/>
                      <a:pt x="73" y="280"/>
                      <a:pt x="46" y="280"/>
                    </a:cubicBezTo>
                    <a:cubicBezTo>
                      <a:pt x="38" y="279"/>
                      <a:pt x="31" y="279"/>
                      <a:pt x="22" y="281"/>
                    </a:cubicBezTo>
                    <a:cubicBezTo>
                      <a:pt x="18" y="281"/>
                      <a:pt x="15" y="283"/>
                      <a:pt x="11" y="283"/>
                    </a:cubicBezTo>
                    <a:cubicBezTo>
                      <a:pt x="7" y="283"/>
                      <a:pt x="0" y="286"/>
                      <a:pt x="2" y="284"/>
                    </a:cubicBezTo>
                    <a:cubicBezTo>
                      <a:pt x="22" y="276"/>
                      <a:pt x="41" y="270"/>
                      <a:pt x="61" y="263"/>
                    </a:cubicBezTo>
                    <a:cubicBezTo>
                      <a:pt x="76" y="261"/>
                      <a:pt x="90" y="258"/>
                      <a:pt x="105" y="255"/>
                    </a:cubicBezTo>
                    <a:cubicBezTo>
                      <a:pt x="108" y="253"/>
                      <a:pt x="114" y="253"/>
                      <a:pt x="115" y="249"/>
                    </a:cubicBezTo>
                    <a:cubicBezTo>
                      <a:pt x="116" y="246"/>
                      <a:pt x="111" y="249"/>
                      <a:pt x="108" y="248"/>
                    </a:cubicBezTo>
                    <a:cubicBezTo>
                      <a:pt x="106" y="246"/>
                      <a:pt x="105" y="245"/>
                      <a:pt x="102" y="244"/>
                    </a:cubicBezTo>
                    <a:cubicBezTo>
                      <a:pt x="86" y="237"/>
                      <a:pt x="65" y="236"/>
                      <a:pt x="48" y="238"/>
                    </a:cubicBezTo>
                    <a:cubicBezTo>
                      <a:pt x="41" y="238"/>
                      <a:pt x="35" y="238"/>
                      <a:pt x="28" y="237"/>
                    </a:cubicBezTo>
                    <a:cubicBezTo>
                      <a:pt x="24" y="237"/>
                      <a:pt x="12" y="239"/>
                      <a:pt x="15" y="236"/>
                    </a:cubicBezTo>
                    <a:cubicBezTo>
                      <a:pt x="16" y="234"/>
                      <a:pt x="28" y="234"/>
                      <a:pt x="31" y="234"/>
                    </a:cubicBezTo>
                    <a:cubicBezTo>
                      <a:pt x="52" y="232"/>
                      <a:pt x="73" y="226"/>
                      <a:pt x="94" y="228"/>
                    </a:cubicBezTo>
                    <a:cubicBezTo>
                      <a:pt x="94" y="228"/>
                      <a:pt x="109" y="227"/>
                      <a:pt x="113" y="226"/>
                    </a:cubicBezTo>
                    <a:cubicBezTo>
                      <a:pt x="117" y="226"/>
                      <a:pt x="125" y="226"/>
                      <a:pt x="125" y="226"/>
                    </a:cubicBezTo>
                    <a:cubicBezTo>
                      <a:pt x="119" y="219"/>
                      <a:pt x="116" y="218"/>
                      <a:pt x="107" y="218"/>
                    </a:cubicBezTo>
                    <a:cubicBezTo>
                      <a:pt x="100" y="213"/>
                      <a:pt x="83" y="209"/>
                      <a:pt x="73" y="210"/>
                    </a:cubicBezTo>
                    <a:cubicBezTo>
                      <a:pt x="54" y="202"/>
                      <a:pt x="63" y="203"/>
                      <a:pt x="45" y="204"/>
                    </a:cubicBezTo>
                    <a:cubicBezTo>
                      <a:pt x="41" y="205"/>
                      <a:pt x="54" y="202"/>
                      <a:pt x="59" y="201"/>
                    </a:cubicBezTo>
                    <a:cubicBezTo>
                      <a:pt x="66" y="199"/>
                      <a:pt x="75" y="200"/>
                      <a:pt x="82" y="198"/>
                    </a:cubicBezTo>
                    <a:cubicBezTo>
                      <a:pt x="109" y="192"/>
                      <a:pt x="134" y="191"/>
                      <a:pt x="161" y="187"/>
                    </a:cubicBezTo>
                    <a:cubicBezTo>
                      <a:pt x="170" y="179"/>
                      <a:pt x="160" y="179"/>
                      <a:pt x="153" y="177"/>
                    </a:cubicBezTo>
                    <a:cubicBezTo>
                      <a:pt x="149" y="173"/>
                      <a:pt x="135" y="170"/>
                      <a:pt x="135" y="170"/>
                    </a:cubicBezTo>
                    <a:cubicBezTo>
                      <a:pt x="129" y="163"/>
                      <a:pt x="121" y="159"/>
                      <a:pt x="114" y="155"/>
                    </a:cubicBezTo>
                    <a:cubicBezTo>
                      <a:pt x="126" y="148"/>
                      <a:pt x="138" y="145"/>
                      <a:pt x="150" y="138"/>
                    </a:cubicBezTo>
                    <a:cubicBezTo>
                      <a:pt x="160" y="134"/>
                      <a:pt x="170" y="123"/>
                      <a:pt x="180" y="119"/>
                    </a:cubicBezTo>
                    <a:cubicBezTo>
                      <a:pt x="188" y="116"/>
                      <a:pt x="204" y="101"/>
                      <a:pt x="212" y="95"/>
                    </a:cubicBezTo>
                    <a:cubicBezTo>
                      <a:pt x="234" y="76"/>
                      <a:pt x="269" y="64"/>
                      <a:pt x="293" y="48"/>
                    </a:cubicBezTo>
                    <a:cubicBezTo>
                      <a:pt x="325" y="39"/>
                      <a:pt x="348" y="24"/>
                      <a:pt x="380" y="18"/>
                    </a:cubicBezTo>
                    <a:cubicBezTo>
                      <a:pt x="420" y="9"/>
                      <a:pt x="464" y="9"/>
                      <a:pt x="503" y="4"/>
                    </a:cubicBezTo>
                    <a:cubicBezTo>
                      <a:pt x="530" y="0"/>
                      <a:pt x="537" y="5"/>
                      <a:pt x="564" y="3"/>
                    </a:cubicBezTo>
                    <a:cubicBezTo>
                      <a:pt x="570" y="2"/>
                      <a:pt x="584" y="4"/>
                      <a:pt x="590" y="4"/>
                    </a:cubicBezTo>
                    <a:cubicBezTo>
                      <a:pt x="595" y="5"/>
                      <a:pt x="620" y="13"/>
                      <a:pt x="620" y="13"/>
                    </a:cubicBezTo>
                    <a:cubicBezTo>
                      <a:pt x="635" y="21"/>
                      <a:pt x="646" y="23"/>
                      <a:pt x="659" y="25"/>
                    </a:cubicBezTo>
                    <a:cubicBezTo>
                      <a:pt x="666" y="27"/>
                      <a:pt x="680" y="37"/>
                      <a:pt x="680" y="37"/>
                    </a:cubicBezTo>
                    <a:cubicBezTo>
                      <a:pt x="683" y="39"/>
                      <a:pt x="691" y="41"/>
                      <a:pt x="701" y="46"/>
                    </a:cubicBezTo>
                    <a:cubicBezTo>
                      <a:pt x="711" y="51"/>
                      <a:pt x="721" y="59"/>
                      <a:pt x="740" y="69"/>
                    </a:cubicBezTo>
                    <a:cubicBezTo>
                      <a:pt x="741" y="90"/>
                      <a:pt x="807" y="99"/>
                      <a:pt x="818" y="109"/>
                    </a:cubicBezTo>
                    <a:cubicBezTo>
                      <a:pt x="855" y="141"/>
                      <a:pt x="870" y="129"/>
                      <a:pt x="903" y="167"/>
                    </a:cubicBezTo>
                    <a:cubicBezTo>
                      <a:pt x="914" y="180"/>
                      <a:pt x="927" y="192"/>
                      <a:pt x="938" y="204"/>
                    </a:cubicBezTo>
                    <a:cubicBezTo>
                      <a:pt x="940" y="208"/>
                      <a:pt x="942" y="209"/>
                      <a:pt x="941" y="213"/>
                    </a:cubicBezTo>
                    <a:cubicBezTo>
                      <a:pt x="941" y="215"/>
                      <a:pt x="939" y="228"/>
                      <a:pt x="936" y="228"/>
                    </a:cubicBezTo>
                    <a:cubicBezTo>
                      <a:pt x="925" y="235"/>
                      <a:pt x="927" y="229"/>
                      <a:pt x="919" y="238"/>
                    </a:cubicBezTo>
                    <a:cubicBezTo>
                      <a:pt x="915" y="243"/>
                      <a:pt x="905" y="250"/>
                      <a:pt x="905" y="250"/>
                    </a:cubicBezTo>
                    <a:cubicBezTo>
                      <a:pt x="887" y="255"/>
                      <a:pt x="869" y="254"/>
                      <a:pt x="851" y="246"/>
                    </a:cubicBezTo>
                    <a:cubicBezTo>
                      <a:pt x="843" y="243"/>
                      <a:pt x="819" y="248"/>
                      <a:pt x="810" y="246"/>
                    </a:cubicBezTo>
                    <a:cubicBezTo>
                      <a:pt x="778" y="273"/>
                      <a:pt x="742" y="285"/>
                      <a:pt x="701" y="304"/>
                    </a:cubicBezTo>
                    <a:cubicBezTo>
                      <a:pt x="667" y="318"/>
                      <a:pt x="657" y="342"/>
                      <a:pt x="605" y="354"/>
                    </a:cubicBezTo>
                    <a:cubicBezTo>
                      <a:pt x="576" y="366"/>
                      <a:pt x="551" y="372"/>
                      <a:pt x="529" y="377"/>
                    </a:cubicBezTo>
                    <a:cubicBezTo>
                      <a:pt x="507" y="382"/>
                      <a:pt x="494" y="384"/>
                      <a:pt x="475" y="386"/>
                    </a:cubicBezTo>
                    <a:cubicBezTo>
                      <a:pt x="456" y="388"/>
                      <a:pt x="445" y="391"/>
                      <a:pt x="415" y="389"/>
                    </a:cubicBezTo>
                    <a:cubicBezTo>
                      <a:pt x="392" y="393"/>
                      <a:pt x="316" y="381"/>
                      <a:pt x="295" y="372"/>
                    </a:cubicBezTo>
                    <a:cubicBezTo>
                      <a:pt x="284" y="367"/>
                      <a:pt x="290" y="370"/>
                      <a:pt x="273" y="366"/>
                    </a:cubicBezTo>
                    <a:cubicBezTo>
                      <a:pt x="269" y="365"/>
                      <a:pt x="259" y="363"/>
                      <a:pt x="259" y="363"/>
                    </a:cubicBezTo>
                    <a:cubicBezTo>
                      <a:pt x="249" y="356"/>
                      <a:pt x="227" y="343"/>
                      <a:pt x="215" y="340"/>
                    </a:cubicBezTo>
                    <a:cubicBezTo>
                      <a:pt x="198" y="320"/>
                      <a:pt x="167" y="313"/>
                      <a:pt x="148" y="296"/>
                    </a:cubicBezTo>
                    <a:cubicBezTo>
                      <a:pt x="141" y="290"/>
                      <a:pt x="135" y="280"/>
                      <a:pt x="127" y="277"/>
                    </a:cubicBezTo>
                    <a:close/>
                  </a:path>
                </a:pathLst>
              </a:custGeom>
              <a:solidFill>
                <a:srgbClr val="66CCFF"/>
              </a:solidFill>
              <a:ln w="38100" cap="flat" cmpd="sng">
                <a:solidFill>
                  <a:srgbClr val="333300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36880" name="椭圆 36879"/>
              <p:cNvSpPr/>
              <p:nvPr/>
            </p:nvSpPr>
            <p:spPr>
              <a:xfrm>
                <a:off x="1123" y="279"/>
                <a:ext cx="272" cy="226"/>
              </a:xfrm>
              <a:prstGeom prst="ellipse">
                <a:avLst/>
              </a:prstGeom>
              <a:solidFill>
                <a:srgbClr val="66CCFF"/>
              </a:solidFill>
              <a:ln w="28575" cap="flat" cmpd="sng">
                <a:solidFill>
                  <a:srgbClr val="333300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36881" name="椭圆 36880"/>
              <p:cNvSpPr/>
              <p:nvPr/>
            </p:nvSpPr>
            <p:spPr>
              <a:xfrm>
                <a:off x="1238" y="366"/>
                <a:ext cx="46" cy="46"/>
              </a:xfrm>
              <a:prstGeom prst="ellipse">
                <a:avLst/>
              </a:prstGeom>
              <a:solidFill>
                <a:srgbClr val="66CCFF"/>
              </a:solidFill>
              <a:ln w="9525" cap="flat" cmpd="sng">
                <a:solidFill>
                  <a:srgbClr val="333300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grpSp>
            <p:nvGrpSpPr>
              <p:cNvPr id="36882" name="组合 36881"/>
              <p:cNvGrpSpPr/>
              <p:nvPr/>
            </p:nvGrpSpPr>
            <p:grpSpPr>
              <a:xfrm>
                <a:off x="1059" y="147"/>
                <a:ext cx="415" cy="127"/>
                <a:chOff x="1104" y="119"/>
                <a:chExt cx="506" cy="155"/>
              </a:xfrm>
            </p:grpSpPr>
            <p:sp>
              <p:nvSpPr>
                <p:cNvPr id="36883" name="流程图: 合并 36882"/>
                <p:cNvSpPr/>
                <p:nvPr/>
              </p:nvSpPr>
              <p:spPr>
                <a:xfrm>
                  <a:off x="1337" y="119"/>
                  <a:ext cx="46" cy="91"/>
                </a:xfrm>
                <a:prstGeom prst="flowChartMerge">
                  <a:avLst/>
                </a:prstGeom>
                <a:solidFill>
                  <a:srgbClr val="66CCFF"/>
                </a:solidFill>
                <a:ln w="9525" cap="flat" cmpd="sng">
                  <a:solidFill>
                    <a:schemeClr val="tx2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36884" name="流程图: 合并 36883"/>
                <p:cNvSpPr/>
                <p:nvPr/>
              </p:nvSpPr>
              <p:spPr>
                <a:xfrm rot="900000">
                  <a:off x="1450" y="131"/>
                  <a:ext cx="46" cy="91"/>
                </a:xfrm>
                <a:prstGeom prst="flowChartMerge">
                  <a:avLst/>
                </a:prstGeom>
                <a:solidFill>
                  <a:srgbClr val="66CCFF"/>
                </a:solidFill>
                <a:ln w="9525" cap="flat" cmpd="sng">
                  <a:solidFill>
                    <a:schemeClr val="tx2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36885" name="流程图: 合并 36884"/>
                <p:cNvSpPr/>
                <p:nvPr/>
              </p:nvSpPr>
              <p:spPr>
                <a:xfrm rot="1200000">
                  <a:off x="1562" y="164"/>
                  <a:ext cx="48" cy="91"/>
                </a:xfrm>
                <a:prstGeom prst="flowChartMerge">
                  <a:avLst/>
                </a:prstGeom>
                <a:solidFill>
                  <a:srgbClr val="66CCFF"/>
                </a:solidFill>
                <a:ln w="9525" cap="flat" cmpd="sng">
                  <a:solidFill>
                    <a:schemeClr val="tx2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36886" name="流程图: 合并 36885"/>
                <p:cNvSpPr/>
                <p:nvPr/>
              </p:nvSpPr>
              <p:spPr>
                <a:xfrm rot="20700000">
                  <a:off x="1214" y="140"/>
                  <a:ext cx="46" cy="91"/>
                </a:xfrm>
                <a:prstGeom prst="flowChartMerge">
                  <a:avLst/>
                </a:prstGeom>
                <a:solidFill>
                  <a:srgbClr val="66CCFF"/>
                </a:solidFill>
                <a:ln w="9525" cap="flat" cmpd="sng">
                  <a:solidFill>
                    <a:schemeClr val="tx2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36887" name="流程图: 合并 36886"/>
                <p:cNvSpPr/>
                <p:nvPr/>
              </p:nvSpPr>
              <p:spPr>
                <a:xfrm rot="19800000">
                  <a:off x="1104" y="183"/>
                  <a:ext cx="46" cy="91"/>
                </a:xfrm>
                <a:prstGeom prst="flowChartMerge">
                  <a:avLst/>
                </a:prstGeom>
                <a:solidFill>
                  <a:srgbClr val="66CCFF"/>
                </a:solidFill>
                <a:ln w="9525" cap="flat" cmpd="sng">
                  <a:solidFill>
                    <a:schemeClr val="tx2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  <p:grpSp>
            <p:nvGrpSpPr>
              <p:cNvPr id="36888" name="组合 36887"/>
              <p:cNvGrpSpPr/>
              <p:nvPr/>
            </p:nvGrpSpPr>
            <p:grpSpPr>
              <a:xfrm rot="10800000">
                <a:off x="1063" y="508"/>
                <a:ext cx="411" cy="126"/>
                <a:chOff x="1104" y="119"/>
                <a:chExt cx="506" cy="155"/>
              </a:xfrm>
            </p:grpSpPr>
            <p:sp>
              <p:nvSpPr>
                <p:cNvPr id="36889" name="流程图: 合并 36888"/>
                <p:cNvSpPr/>
                <p:nvPr/>
              </p:nvSpPr>
              <p:spPr>
                <a:xfrm>
                  <a:off x="1337" y="119"/>
                  <a:ext cx="46" cy="91"/>
                </a:xfrm>
                <a:prstGeom prst="flowChartMerge">
                  <a:avLst/>
                </a:prstGeom>
                <a:solidFill>
                  <a:srgbClr val="66CCFF"/>
                </a:solidFill>
                <a:ln w="9525" cap="flat" cmpd="sng">
                  <a:solidFill>
                    <a:schemeClr val="tx2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36890" name="流程图: 合并 36889"/>
                <p:cNvSpPr/>
                <p:nvPr/>
              </p:nvSpPr>
              <p:spPr>
                <a:xfrm rot="900000">
                  <a:off x="1450" y="131"/>
                  <a:ext cx="46" cy="91"/>
                </a:xfrm>
                <a:prstGeom prst="flowChartMerge">
                  <a:avLst/>
                </a:prstGeom>
                <a:solidFill>
                  <a:srgbClr val="66CCFF"/>
                </a:solidFill>
                <a:ln w="9525" cap="flat" cmpd="sng">
                  <a:solidFill>
                    <a:schemeClr val="tx2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36891" name="流程图: 合并 36890"/>
                <p:cNvSpPr/>
                <p:nvPr/>
              </p:nvSpPr>
              <p:spPr>
                <a:xfrm rot="1200000">
                  <a:off x="1562" y="164"/>
                  <a:ext cx="48" cy="91"/>
                </a:xfrm>
                <a:prstGeom prst="flowChartMerge">
                  <a:avLst/>
                </a:prstGeom>
                <a:solidFill>
                  <a:srgbClr val="66CCFF"/>
                </a:solidFill>
                <a:ln w="9525" cap="flat" cmpd="sng">
                  <a:solidFill>
                    <a:schemeClr val="tx2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36892" name="流程图: 合并 36891"/>
                <p:cNvSpPr/>
                <p:nvPr/>
              </p:nvSpPr>
              <p:spPr>
                <a:xfrm rot="20700000">
                  <a:off x="1214" y="140"/>
                  <a:ext cx="46" cy="91"/>
                </a:xfrm>
                <a:prstGeom prst="flowChartMerge">
                  <a:avLst/>
                </a:prstGeom>
                <a:solidFill>
                  <a:srgbClr val="66CCFF"/>
                </a:solidFill>
                <a:ln w="9525" cap="flat" cmpd="sng">
                  <a:solidFill>
                    <a:schemeClr val="tx2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36893" name="流程图: 合并 36892"/>
                <p:cNvSpPr/>
                <p:nvPr/>
              </p:nvSpPr>
              <p:spPr>
                <a:xfrm rot="19800000">
                  <a:off x="1104" y="183"/>
                  <a:ext cx="46" cy="91"/>
                </a:xfrm>
                <a:prstGeom prst="flowChartMerge">
                  <a:avLst/>
                </a:prstGeom>
                <a:solidFill>
                  <a:srgbClr val="66CCFF"/>
                </a:solidFill>
                <a:ln w="9525" cap="flat" cmpd="sng">
                  <a:solidFill>
                    <a:schemeClr val="tx2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</p:grpSp>
        <p:sp>
          <p:nvSpPr>
            <p:cNvPr id="36894" name="矩形 36893"/>
            <p:cNvSpPr/>
            <p:nvPr/>
          </p:nvSpPr>
          <p:spPr>
            <a:xfrm>
              <a:off x="1066" y="436"/>
              <a:ext cx="720" cy="28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/>
            </a:bodyPr>
            <a:p>
              <a:pPr algn="ctr"/>
              <a:r>
                <a:rPr lang="zh-CN" altLang="en-US" sz="3600">
                  <a:ln w="9525" cap="flat" cmpd="sng">
                    <a:solidFill>
                      <a:srgbClr val="FF3300"/>
                    </a:solidFill>
                    <a:prstDash val="solid"/>
                    <a:headEnd type="none" w="med" len="med"/>
                    <a:tailEnd type="none" w="med" len="med"/>
                  </a:ln>
                  <a:solidFill>
                    <a:srgbClr val="66CCFF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观 察</a:t>
              </a:r>
              <a:endParaRPr lang="zh-CN" altLang="en-US" sz="3600">
                <a:ln w="9525" cap="flat" cmpd="sng">
                  <a:solidFill>
                    <a:srgbClr val="FF33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66CCFF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36870" name="矩形 36869"/>
          <p:cNvSpPr/>
          <p:nvPr/>
        </p:nvSpPr>
        <p:spPr>
          <a:xfrm>
            <a:off x="2124075" y="3357563"/>
            <a:ext cx="4535488" cy="1655762"/>
          </a:xfrm>
          <a:prstGeom prst="rect">
            <a:avLst/>
          </a:prstGeom>
          <a:gradFill rotWithShape="1">
            <a:gsLst>
              <a:gs pos="0">
                <a:srgbClr val="000082">
                  <a:alpha val="74001"/>
                </a:srgbClr>
              </a:gs>
              <a:gs pos="30000">
                <a:srgbClr val="66008F">
                  <a:alpha val="73101"/>
                </a:srgbClr>
              </a:gs>
              <a:gs pos="64999">
                <a:srgbClr val="BA0066">
                  <a:alpha val="72051"/>
                </a:srgbClr>
              </a:gs>
              <a:gs pos="89999">
                <a:srgbClr val="FF0000">
                  <a:alpha val="71301"/>
                </a:srgbClr>
              </a:gs>
              <a:gs pos="100000">
                <a:srgbClr val="FF8200">
                  <a:alpha val="71001"/>
                </a:srgbClr>
              </a:gs>
            </a:gsLst>
            <a:lin ang="5400000" scaled="1"/>
            <a:tileRect/>
          </a:gra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6872" name="椭圆 36871"/>
          <p:cNvSpPr/>
          <p:nvPr/>
        </p:nvSpPr>
        <p:spPr>
          <a:xfrm>
            <a:off x="3851275" y="4940300"/>
            <a:ext cx="1079500" cy="1081088"/>
          </a:xfrm>
          <a:prstGeom prst="ellipse">
            <a:avLst/>
          </a:prstGeom>
          <a:solidFill>
            <a:srgbClr val="FFCC00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6871" name="矩形 36870"/>
          <p:cNvSpPr/>
          <p:nvPr/>
        </p:nvSpPr>
        <p:spPr>
          <a:xfrm>
            <a:off x="2124075" y="5013325"/>
            <a:ext cx="4535488" cy="1295400"/>
          </a:xfrm>
          <a:prstGeom prst="rect">
            <a:avLst/>
          </a:prstGeom>
          <a:gradFill rotWithShape="1">
            <a:gsLst>
              <a:gs pos="0">
                <a:srgbClr val="003366">
                  <a:gamma/>
                  <a:shade val="46275"/>
                  <a:invGamma/>
                </a:srgbClr>
              </a:gs>
              <a:gs pos="100000">
                <a:srgbClr val="003366">
                  <a:alpha val="25999"/>
                </a:srgbClr>
              </a:gs>
            </a:gsLst>
            <a:lin ang="5400000" scaled="1"/>
            <a:tileRect/>
          </a:gra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6868" name="文本框 36867"/>
          <p:cNvSpPr txBox="1"/>
          <p:nvPr/>
        </p:nvSpPr>
        <p:spPr>
          <a:xfrm>
            <a:off x="1116013" y="1196975"/>
            <a:ext cx="7488237" cy="1187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b="1" dirty="0">
                <a:latin typeface="Arial" panose="020B0604020202020204" pitchFamily="34" charset="0"/>
              </a:rPr>
              <a:t>（</a:t>
            </a:r>
            <a:r>
              <a:rPr lang="en-US" altLang="zh-CN" b="1" dirty="0">
                <a:latin typeface="Arial" panose="020B0604020202020204" pitchFamily="34" charset="0"/>
              </a:rPr>
              <a:t>1</a:t>
            </a:r>
            <a:r>
              <a:rPr lang="zh-CN" altLang="en-US" b="1" dirty="0">
                <a:latin typeface="Arial" panose="020B0604020202020204" pitchFamily="34" charset="0"/>
              </a:rPr>
              <a:t>）如图，在太阳升起的过程中，太阳和地平线会有几种位置关系？我们把太阳看作一个圆，地平线看作一条直线，由此你能得出直线和圆的位置关系吗？</a:t>
            </a:r>
            <a:endParaRPr lang="zh-CN" altLang="en-US" b="1">
              <a:latin typeface="Arial" panose="020B0604020202020204" pitchFamily="34" charset="0"/>
            </a:endParaRPr>
          </a:p>
        </p:txBody>
      </p:sp>
      <p:sp>
        <p:nvSpPr>
          <p:cNvPr id="36895" name="矩形 36894"/>
          <p:cNvSpPr/>
          <p:nvPr/>
        </p:nvSpPr>
        <p:spPr>
          <a:xfrm>
            <a:off x="3132138" y="92075"/>
            <a:ext cx="11430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>
                <a:ln w="9525" cap="flat" cmpd="sng">
                  <a:solidFill>
                    <a:srgbClr val="FF33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33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活动1</a:t>
            </a:r>
            <a:endParaRPr lang="zh-CN" altLang="en-US" sz="3600">
              <a:ln w="9525" cap="flat" cmpd="sng">
                <a:solidFill>
                  <a:srgbClr val="FF33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33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22222E-6 L 2.5E-6 -0.18889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368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92" name="文本框 37891"/>
          <p:cNvSpPr txBox="1"/>
          <p:nvPr/>
        </p:nvSpPr>
        <p:spPr>
          <a:xfrm>
            <a:off x="1042988" y="908050"/>
            <a:ext cx="7777162" cy="10080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000" b="1" dirty="0">
                <a:latin typeface="Arial" panose="020B0604020202020204" pitchFamily="34" charset="0"/>
              </a:rPr>
              <a:t>（</a:t>
            </a:r>
            <a:r>
              <a:rPr lang="en-US" altLang="zh-CN" sz="2000" b="1" dirty="0">
                <a:latin typeface="Arial" panose="020B0604020202020204" pitchFamily="34" charset="0"/>
              </a:rPr>
              <a:t>2</a:t>
            </a:r>
            <a:r>
              <a:rPr lang="zh-CN" altLang="en-US" sz="2000" b="1" dirty="0">
                <a:latin typeface="Arial" panose="020B0604020202020204" pitchFamily="34" charset="0"/>
              </a:rPr>
              <a:t>）如图，在纸上画一条直线 </a:t>
            </a:r>
            <a:r>
              <a:rPr lang="en-US" altLang="zh-CN" sz="2000" b="1" i="1">
                <a:latin typeface="Times New Roman" panose="02020603050405020304" pitchFamily="18" charset="0"/>
              </a:rPr>
              <a:t>l</a:t>
            </a:r>
            <a:r>
              <a:rPr lang="zh-CN" altLang="en-US" sz="2000" b="1" dirty="0">
                <a:latin typeface="Times New Roman" panose="02020603050405020304" pitchFamily="18" charset="0"/>
              </a:rPr>
              <a:t>，把钥匙环看作一个圆，在纸上移动钥匙环，你能发现在钥匙环移动的过程中，它与直线</a:t>
            </a:r>
            <a:r>
              <a:rPr lang="en-US" altLang="zh-CN" sz="2000" b="1" i="1">
                <a:latin typeface="Times New Roman" panose="02020603050405020304" pitchFamily="18" charset="0"/>
              </a:rPr>
              <a:t>l</a:t>
            </a:r>
            <a:r>
              <a:rPr lang="zh-CN" altLang="en-US" sz="2000" b="1" dirty="0">
                <a:latin typeface="Times New Roman" panose="02020603050405020304" pitchFamily="18" charset="0"/>
              </a:rPr>
              <a:t>的公共点的个数吗？</a:t>
            </a:r>
            <a:endParaRPr lang="zh-CN" altLang="en-US" sz="1200" b="1" dirty="0">
              <a:latin typeface="Arial" panose="020B0604020202020204" pitchFamily="34" charset="0"/>
            </a:endParaRPr>
          </a:p>
        </p:txBody>
      </p:sp>
      <p:sp>
        <p:nvSpPr>
          <p:cNvPr id="37898" name="矩形 37897"/>
          <p:cNvSpPr/>
          <p:nvPr/>
        </p:nvSpPr>
        <p:spPr>
          <a:xfrm>
            <a:off x="1692275" y="2349500"/>
            <a:ext cx="5903913" cy="3527425"/>
          </a:xfrm>
          <a:prstGeom prst="rect">
            <a:avLst/>
          </a:prstGeom>
          <a:solidFill>
            <a:srgbClr val="00CCFF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37899" name="组合 37898"/>
          <p:cNvGrpSpPr/>
          <p:nvPr/>
        </p:nvGrpSpPr>
        <p:grpSpPr>
          <a:xfrm rot="-2473663">
            <a:off x="2195513" y="3717925"/>
            <a:ext cx="3168650" cy="1223963"/>
            <a:chOff x="2336" y="754"/>
            <a:chExt cx="1996" cy="771"/>
          </a:xfrm>
        </p:grpSpPr>
        <p:sp>
          <p:nvSpPr>
            <p:cNvPr id="37900" name="椭圆 37899"/>
            <p:cNvSpPr/>
            <p:nvPr/>
          </p:nvSpPr>
          <p:spPr>
            <a:xfrm>
              <a:off x="2336" y="754"/>
              <a:ext cx="771" cy="771"/>
            </a:xfrm>
            <a:prstGeom prst="ellipse">
              <a:avLst/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7901" name="矩形 37900"/>
            <p:cNvSpPr/>
            <p:nvPr/>
          </p:nvSpPr>
          <p:spPr>
            <a:xfrm>
              <a:off x="3061" y="1071"/>
              <a:ext cx="1271" cy="91"/>
            </a:xfrm>
            <a:prstGeom prst="rect">
              <a:avLst/>
            </a:prstGeom>
            <a:solidFill>
              <a:srgbClr val="FF99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7902" name="矩形 37901"/>
            <p:cNvSpPr/>
            <p:nvPr/>
          </p:nvSpPr>
          <p:spPr>
            <a:xfrm>
              <a:off x="3696" y="981"/>
              <a:ext cx="46" cy="90"/>
            </a:xfrm>
            <a:prstGeom prst="rect">
              <a:avLst/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7903" name="矩形 37902"/>
            <p:cNvSpPr/>
            <p:nvPr/>
          </p:nvSpPr>
          <p:spPr>
            <a:xfrm>
              <a:off x="4149" y="981"/>
              <a:ext cx="46" cy="90"/>
            </a:xfrm>
            <a:prstGeom prst="rect">
              <a:avLst/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7904" name="矩形 37903"/>
            <p:cNvSpPr/>
            <p:nvPr/>
          </p:nvSpPr>
          <p:spPr>
            <a:xfrm>
              <a:off x="3923" y="981"/>
              <a:ext cx="46" cy="90"/>
            </a:xfrm>
            <a:prstGeom prst="rect">
              <a:avLst/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37905" name="直角三角形 37904"/>
          <p:cNvSpPr/>
          <p:nvPr/>
        </p:nvSpPr>
        <p:spPr>
          <a:xfrm>
            <a:off x="1690688" y="2349500"/>
            <a:ext cx="3960812" cy="3527425"/>
          </a:xfrm>
          <a:prstGeom prst="rtTriangle">
            <a:avLst/>
          </a:prstGeom>
          <a:noFill/>
          <a:ln w="2857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1.48148E-6 L 0.28368 -0.33079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378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200" y="-16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9943" name="组合 39942"/>
          <p:cNvGrpSpPr/>
          <p:nvPr/>
        </p:nvGrpSpPr>
        <p:grpSpPr>
          <a:xfrm>
            <a:off x="4067175" y="560070"/>
            <a:ext cx="1727200" cy="1727200"/>
            <a:chOff x="930" y="1298"/>
            <a:chExt cx="1088" cy="1088"/>
          </a:xfrm>
        </p:grpSpPr>
        <p:sp>
          <p:nvSpPr>
            <p:cNvPr id="39940" name="椭圆 39939"/>
            <p:cNvSpPr/>
            <p:nvPr/>
          </p:nvSpPr>
          <p:spPr>
            <a:xfrm>
              <a:off x="930" y="1298"/>
              <a:ext cx="1088" cy="1088"/>
            </a:xfrm>
            <a:prstGeom prst="ellipse">
              <a:avLst/>
            </a:prstGeom>
            <a:solidFill>
              <a:schemeClr val="bg1"/>
            </a:solidFill>
            <a:ln w="9525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p>
              <a:pPr algn="ctr"/>
              <a:r>
                <a:rPr lang="en-US" altLang="zh-CN" sz="1200">
                  <a:latin typeface="Arial" panose="020B0604020202020204" pitchFamily="34" charset="0"/>
                </a:rPr>
                <a:t>·</a:t>
              </a:r>
              <a:endParaRPr lang="en-US" altLang="zh-CN" sz="1200">
                <a:latin typeface="Arial" panose="020B0604020202020204" pitchFamily="34" charset="0"/>
              </a:endParaRPr>
            </a:p>
          </p:txBody>
        </p:sp>
        <p:sp>
          <p:nvSpPr>
            <p:cNvPr id="39942" name="椭圆 39941"/>
            <p:cNvSpPr/>
            <p:nvPr/>
          </p:nvSpPr>
          <p:spPr>
            <a:xfrm>
              <a:off x="1429" y="1841"/>
              <a:ext cx="45" cy="45"/>
            </a:xfrm>
            <a:prstGeom prst="ellipse">
              <a:avLst/>
            </a:prstGeom>
            <a:solidFill>
              <a:srgbClr val="FEB0A0"/>
            </a:solidFill>
            <a:ln w="9525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p>
              <a:pPr algn="ctr"/>
              <a:r>
                <a:rPr lang="en-US" altLang="zh-CN" sz="1200" dirty="0">
                  <a:latin typeface="Arial" panose="020B0604020202020204" pitchFamily="34" charset="0"/>
                </a:rPr>
                <a:t>    </a:t>
              </a:r>
              <a:endParaRPr lang="en-US" altLang="zh-CN" sz="1200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39944" name="组合 39943"/>
          <p:cNvGrpSpPr/>
          <p:nvPr/>
        </p:nvGrpSpPr>
        <p:grpSpPr>
          <a:xfrm>
            <a:off x="6877050" y="650875"/>
            <a:ext cx="1727200" cy="1727200"/>
            <a:chOff x="930" y="1298"/>
            <a:chExt cx="1088" cy="1088"/>
          </a:xfrm>
        </p:grpSpPr>
        <p:sp>
          <p:nvSpPr>
            <p:cNvPr id="39945" name="椭圆 39944"/>
            <p:cNvSpPr/>
            <p:nvPr/>
          </p:nvSpPr>
          <p:spPr>
            <a:xfrm>
              <a:off x="930" y="1298"/>
              <a:ext cx="1088" cy="1088"/>
            </a:xfrm>
            <a:prstGeom prst="ellipse">
              <a:avLst/>
            </a:prstGeom>
            <a:solidFill>
              <a:schemeClr val="bg1"/>
            </a:solidFill>
            <a:ln w="9525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p>
              <a:pPr algn="ctr"/>
              <a:r>
                <a:rPr lang="en-US" altLang="zh-CN" sz="1200">
                  <a:latin typeface="Arial" panose="020B0604020202020204" pitchFamily="34" charset="0"/>
                </a:rPr>
                <a:t>·</a:t>
              </a:r>
              <a:endParaRPr lang="en-US" altLang="zh-CN" sz="1200">
                <a:latin typeface="Arial" panose="020B0604020202020204" pitchFamily="34" charset="0"/>
              </a:endParaRPr>
            </a:p>
          </p:txBody>
        </p:sp>
        <p:sp>
          <p:nvSpPr>
            <p:cNvPr id="39946" name="椭圆 39945"/>
            <p:cNvSpPr/>
            <p:nvPr/>
          </p:nvSpPr>
          <p:spPr>
            <a:xfrm>
              <a:off x="1429" y="1841"/>
              <a:ext cx="45" cy="45"/>
            </a:xfrm>
            <a:prstGeom prst="ellipse">
              <a:avLst/>
            </a:prstGeom>
            <a:solidFill>
              <a:srgbClr val="FEB0A0"/>
            </a:solidFill>
            <a:ln w="9525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p>
              <a:pPr algn="ctr"/>
              <a:r>
                <a:rPr lang="en-US" altLang="zh-CN" sz="1200" dirty="0">
                  <a:latin typeface="Arial" panose="020B0604020202020204" pitchFamily="34" charset="0"/>
                </a:rPr>
                <a:t>    </a:t>
              </a:r>
              <a:endParaRPr lang="en-US" altLang="zh-CN" sz="1200" dirty="0">
                <a:latin typeface="Arial" panose="020B0604020202020204" pitchFamily="34" charset="0"/>
              </a:endParaRPr>
            </a:p>
          </p:txBody>
        </p:sp>
      </p:grpSp>
      <p:sp>
        <p:nvSpPr>
          <p:cNvPr id="39947" name="直接连接符 39946"/>
          <p:cNvSpPr/>
          <p:nvPr/>
        </p:nvSpPr>
        <p:spPr>
          <a:xfrm>
            <a:off x="6732588" y="3530600"/>
            <a:ext cx="2376487" cy="0"/>
          </a:xfrm>
          <a:prstGeom prst="line">
            <a:avLst/>
          </a:prstGeom>
          <a:ln w="28575" cap="flat" cmpd="sng">
            <a:solidFill>
              <a:srgbClr val="0000FF"/>
            </a:solidFill>
            <a:prstDash val="solid"/>
            <a:headEnd type="none" w="med" len="med"/>
            <a:tailEnd type="none" w="med" len="med"/>
          </a:ln>
        </p:spPr>
      </p:sp>
      <p:grpSp>
        <p:nvGrpSpPr>
          <p:cNvPr id="39948" name="组合 39947"/>
          <p:cNvGrpSpPr/>
          <p:nvPr/>
        </p:nvGrpSpPr>
        <p:grpSpPr>
          <a:xfrm>
            <a:off x="900113" y="722313"/>
            <a:ext cx="1727200" cy="1727200"/>
            <a:chOff x="930" y="1298"/>
            <a:chExt cx="1088" cy="1088"/>
          </a:xfrm>
        </p:grpSpPr>
        <p:sp>
          <p:nvSpPr>
            <p:cNvPr id="39949" name="椭圆 39948"/>
            <p:cNvSpPr/>
            <p:nvPr/>
          </p:nvSpPr>
          <p:spPr>
            <a:xfrm>
              <a:off x="930" y="1298"/>
              <a:ext cx="1088" cy="1088"/>
            </a:xfrm>
            <a:prstGeom prst="ellipse">
              <a:avLst/>
            </a:prstGeom>
            <a:solidFill>
              <a:schemeClr val="bg1"/>
            </a:solidFill>
            <a:ln w="9525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p>
              <a:pPr algn="ctr"/>
              <a:r>
                <a:rPr lang="en-US" altLang="zh-CN" sz="1200">
                  <a:latin typeface="Arial" panose="020B0604020202020204" pitchFamily="34" charset="0"/>
                </a:rPr>
                <a:t>·</a:t>
              </a:r>
              <a:endParaRPr lang="en-US" altLang="zh-CN" sz="1200">
                <a:latin typeface="Arial" panose="020B0604020202020204" pitchFamily="34" charset="0"/>
              </a:endParaRPr>
            </a:p>
          </p:txBody>
        </p:sp>
        <p:sp>
          <p:nvSpPr>
            <p:cNvPr id="39950" name="椭圆 39949"/>
            <p:cNvSpPr/>
            <p:nvPr/>
          </p:nvSpPr>
          <p:spPr>
            <a:xfrm>
              <a:off x="1429" y="1841"/>
              <a:ext cx="45" cy="45"/>
            </a:xfrm>
            <a:prstGeom prst="ellipse">
              <a:avLst/>
            </a:prstGeom>
            <a:solidFill>
              <a:srgbClr val="FEB0A0"/>
            </a:solidFill>
            <a:ln w="9525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p>
              <a:pPr algn="ctr"/>
              <a:r>
                <a:rPr lang="en-US" altLang="zh-CN" sz="1200" dirty="0">
                  <a:latin typeface="Arial" panose="020B0604020202020204" pitchFamily="34" charset="0"/>
                </a:rPr>
                <a:t>    </a:t>
              </a:r>
              <a:endParaRPr lang="en-US" altLang="zh-CN" sz="1200" dirty="0">
                <a:latin typeface="Arial" panose="020B0604020202020204" pitchFamily="34" charset="0"/>
              </a:endParaRPr>
            </a:p>
          </p:txBody>
        </p:sp>
      </p:grpSp>
      <p:sp>
        <p:nvSpPr>
          <p:cNvPr id="39951" name="直接连接符 39950"/>
          <p:cNvSpPr/>
          <p:nvPr/>
        </p:nvSpPr>
        <p:spPr>
          <a:xfrm>
            <a:off x="466725" y="3530600"/>
            <a:ext cx="2520950" cy="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9952" name="直接连接符 39951"/>
          <p:cNvSpPr/>
          <p:nvPr/>
        </p:nvSpPr>
        <p:spPr>
          <a:xfrm flipV="1">
            <a:off x="3492500" y="3530600"/>
            <a:ext cx="2520950" cy="0"/>
          </a:xfrm>
          <a:prstGeom prst="line">
            <a:avLst/>
          </a:prstGeom>
          <a:ln w="28575" cap="flat" cmpd="sng">
            <a:solidFill>
              <a:srgbClr val="0000FF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9953" name="文本框 39952"/>
          <p:cNvSpPr txBox="1"/>
          <p:nvPr/>
        </p:nvSpPr>
        <p:spPr>
          <a:xfrm>
            <a:off x="755650" y="6035675"/>
            <a:ext cx="8172450" cy="822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000" dirty="0">
                <a:latin typeface="Arial" panose="020B0604020202020204" pitchFamily="34" charset="0"/>
              </a:rPr>
              <a:t>    </a:t>
            </a:r>
            <a:r>
              <a:rPr lang="zh-CN" altLang="en-US" b="1" dirty="0">
                <a:latin typeface="Arial" panose="020B0604020202020204" pitchFamily="34" charset="0"/>
                <a:ea typeface="隶书" panose="02010509060101010101" pitchFamily="49" charset="-122"/>
              </a:rPr>
              <a:t>直线和圆有</a:t>
            </a:r>
            <a:r>
              <a:rPr lang="zh-CN" altLang="en-US" b="1" dirty="0">
                <a:solidFill>
                  <a:srgbClr val="FF3300"/>
                </a:solidFill>
                <a:latin typeface="Arial" panose="020B0604020202020204" pitchFamily="34" charset="0"/>
                <a:ea typeface="隶书" panose="02010509060101010101" pitchFamily="49" charset="-122"/>
              </a:rPr>
              <a:t>两个公共点</a:t>
            </a:r>
            <a:r>
              <a:rPr lang="zh-CN" altLang="en-US" b="1" dirty="0">
                <a:latin typeface="Arial" panose="020B0604020202020204" pitchFamily="34" charset="0"/>
                <a:ea typeface="隶书" panose="02010509060101010101" pitchFamily="49" charset="-122"/>
              </a:rPr>
              <a:t>，这时我们说直线和圆</a:t>
            </a:r>
            <a:r>
              <a:rPr lang="zh-CN" altLang="en-US" b="1" dirty="0">
                <a:solidFill>
                  <a:srgbClr val="FF3300"/>
                </a:solidFill>
                <a:latin typeface="Arial" panose="020B0604020202020204" pitchFamily="34" charset="0"/>
                <a:ea typeface="隶书" panose="02010509060101010101" pitchFamily="49" charset="-122"/>
              </a:rPr>
              <a:t>相交</a:t>
            </a:r>
            <a:r>
              <a:rPr lang="zh-CN" altLang="en-US" b="1" dirty="0">
                <a:latin typeface="Arial" panose="020B0604020202020204" pitchFamily="34" charset="0"/>
                <a:ea typeface="隶书" panose="02010509060101010101" pitchFamily="49" charset="-122"/>
              </a:rPr>
              <a:t>，这条直线叫做圆的</a:t>
            </a:r>
            <a:r>
              <a:rPr lang="zh-CN" altLang="en-US" b="1" dirty="0">
                <a:solidFill>
                  <a:srgbClr val="FF3300"/>
                </a:solidFill>
                <a:latin typeface="Arial" panose="020B0604020202020204" pitchFamily="34" charset="0"/>
                <a:ea typeface="隶书" panose="02010509060101010101" pitchFamily="49" charset="-122"/>
              </a:rPr>
              <a:t>割线  如图</a:t>
            </a:r>
            <a:r>
              <a:rPr lang="en-US" altLang="zh-CN" b="1">
                <a:solidFill>
                  <a:srgbClr val="FF3300"/>
                </a:solidFill>
                <a:latin typeface="Arial" panose="020B0604020202020204" pitchFamily="34" charset="0"/>
                <a:ea typeface="隶书" panose="02010509060101010101" pitchFamily="49" charset="-122"/>
              </a:rPr>
              <a:t>3</a:t>
            </a:r>
            <a:endParaRPr lang="en-US" altLang="zh-CN" b="1">
              <a:solidFill>
                <a:srgbClr val="FF3300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39954" name="文本框 39953"/>
          <p:cNvSpPr txBox="1"/>
          <p:nvPr/>
        </p:nvSpPr>
        <p:spPr>
          <a:xfrm>
            <a:off x="827088" y="4868863"/>
            <a:ext cx="7777162" cy="822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000" dirty="0">
                <a:latin typeface="Arial" panose="020B0604020202020204" pitchFamily="34" charset="0"/>
              </a:rPr>
              <a:t>    </a:t>
            </a:r>
            <a:r>
              <a:rPr lang="zh-CN" altLang="en-US" b="1" dirty="0">
                <a:latin typeface="Arial" panose="020B0604020202020204" pitchFamily="34" charset="0"/>
                <a:ea typeface="隶书" panose="02010509060101010101" pitchFamily="49" charset="-122"/>
              </a:rPr>
              <a:t>直线和圆</a:t>
            </a:r>
            <a:r>
              <a:rPr lang="zh-CN" altLang="en-US" b="1" dirty="0">
                <a:solidFill>
                  <a:srgbClr val="FF3300"/>
                </a:solidFill>
                <a:latin typeface="Arial" panose="020B0604020202020204" pitchFamily="34" charset="0"/>
                <a:ea typeface="隶书" panose="02010509060101010101" pitchFamily="49" charset="-122"/>
              </a:rPr>
              <a:t>有一个公共点</a:t>
            </a:r>
            <a:r>
              <a:rPr lang="zh-CN" altLang="en-US" b="1" dirty="0">
                <a:latin typeface="Arial" panose="020B0604020202020204" pitchFamily="34" charset="0"/>
                <a:ea typeface="隶书" panose="02010509060101010101" pitchFamily="49" charset="-122"/>
              </a:rPr>
              <a:t>，这时我们说直线和圆</a:t>
            </a:r>
            <a:r>
              <a:rPr lang="zh-CN" altLang="en-US" b="1" dirty="0">
                <a:solidFill>
                  <a:srgbClr val="FF3300"/>
                </a:solidFill>
                <a:latin typeface="Arial" panose="020B0604020202020204" pitchFamily="34" charset="0"/>
                <a:ea typeface="隶书" panose="02010509060101010101" pitchFamily="49" charset="-122"/>
              </a:rPr>
              <a:t>相切</a:t>
            </a:r>
            <a:r>
              <a:rPr lang="zh-CN" altLang="en-US" b="1" dirty="0">
                <a:latin typeface="Arial" panose="020B0604020202020204" pitchFamily="34" charset="0"/>
                <a:ea typeface="隶书" panose="02010509060101010101" pitchFamily="49" charset="-122"/>
              </a:rPr>
              <a:t>，这条直线叫做圆的</a:t>
            </a:r>
            <a:r>
              <a:rPr lang="zh-CN" altLang="en-US" b="1" dirty="0">
                <a:solidFill>
                  <a:srgbClr val="FF3300"/>
                </a:solidFill>
                <a:latin typeface="Arial" panose="020B0604020202020204" pitchFamily="34" charset="0"/>
                <a:ea typeface="隶书" panose="02010509060101010101" pitchFamily="49" charset="-122"/>
              </a:rPr>
              <a:t>切线</a:t>
            </a:r>
            <a:r>
              <a:rPr lang="zh-CN" altLang="en-US" b="1" dirty="0">
                <a:latin typeface="Arial" panose="020B0604020202020204" pitchFamily="34" charset="0"/>
                <a:ea typeface="隶书" panose="02010509060101010101" pitchFamily="49" charset="-122"/>
              </a:rPr>
              <a:t>，这个点叫做</a:t>
            </a:r>
            <a:r>
              <a:rPr lang="zh-CN" altLang="en-US" b="1" dirty="0">
                <a:solidFill>
                  <a:srgbClr val="FF3300"/>
                </a:solidFill>
                <a:latin typeface="Arial" panose="020B0604020202020204" pitchFamily="34" charset="0"/>
                <a:ea typeface="隶书" panose="02010509060101010101" pitchFamily="49" charset="-122"/>
              </a:rPr>
              <a:t>切点     </a:t>
            </a:r>
            <a:r>
              <a:rPr lang="zh-CN" altLang="en-US" dirty="0">
                <a:solidFill>
                  <a:srgbClr val="0000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如图</a:t>
            </a:r>
            <a:r>
              <a:rPr lang="en-US" altLang="zh-CN">
                <a:solidFill>
                  <a:srgbClr val="0000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</a:t>
            </a:r>
            <a:endParaRPr lang="en-US" altLang="zh-CN" b="1">
              <a:solidFill>
                <a:srgbClr val="FF33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9955" name="文本框 39954"/>
          <p:cNvSpPr txBox="1"/>
          <p:nvPr/>
        </p:nvSpPr>
        <p:spPr>
          <a:xfrm>
            <a:off x="971550" y="4149725"/>
            <a:ext cx="8172450" cy="1279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b="1" dirty="0">
                <a:latin typeface="Arial" panose="020B0604020202020204" pitchFamily="34" charset="0"/>
                <a:ea typeface="隶书" panose="02010509060101010101" pitchFamily="49" charset="-122"/>
              </a:rPr>
              <a:t>直线和圆</a:t>
            </a:r>
            <a:r>
              <a:rPr lang="zh-CN" altLang="en-US" b="1" dirty="0">
                <a:solidFill>
                  <a:srgbClr val="FF3300"/>
                </a:solidFill>
                <a:latin typeface="Arial" panose="020B0604020202020204" pitchFamily="34" charset="0"/>
                <a:ea typeface="隶书" panose="02010509060101010101" pitchFamily="49" charset="-122"/>
              </a:rPr>
              <a:t>没有公共点</a:t>
            </a:r>
            <a:r>
              <a:rPr lang="zh-CN" altLang="en-US" b="1" dirty="0">
                <a:latin typeface="Arial" panose="020B0604020202020204" pitchFamily="34" charset="0"/>
                <a:ea typeface="隶书" panose="02010509060101010101" pitchFamily="49" charset="-122"/>
              </a:rPr>
              <a:t>，这时我们说直线和圆</a:t>
            </a:r>
            <a:r>
              <a:rPr lang="zh-CN" altLang="en-US" b="1" dirty="0">
                <a:solidFill>
                  <a:srgbClr val="FF3300"/>
                </a:solidFill>
                <a:latin typeface="Arial" panose="020B0604020202020204" pitchFamily="34" charset="0"/>
                <a:ea typeface="隶书" panose="02010509060101010101" pitchFamily="49" charset="-122"/>
              </a:rPr>
              <a:t>相离</a:t>
            </a:r>
            <a:r>
              <a:rPr lang="zh-CN" altLang="en-US" dirty="0">
                <a:solidFill>
                  <a:srgbClr val="FF3300"/>
                </a:solidFill>
                <a:latin typeface="Arial" panose="020B0604020202020204" pitchFamily="34" charset="0"/>
                <a:ea typeface="隶书" panose="02010509060101010101" pitchFamily="49" charset="-122"/>
              </a:rPr>
              <a:t>．</a:t>
            </a:r>
            <a:r>
              <a:rPr lang="zh-CN" altLang="en-US" dirty="0">
                <a:solidFill>
                  <a:srgbClr val="0000FF"/>
                </a:solidFill>
                <a:latin typeface="Arial" panose="020B0604020202020204" pitchFamily="34" charset="0"/>
                <a:ea typeface="隶书" panose="02010509060101010101" pitchFamily="49" charset="-122"/>
              </a:rPr>
              <a:t>如图</a:t>
            </a:r>
            <a:r>
              <a:rPr lang="en-US" altLang="zh-CN">
                <a:solidFill>
                  <a:srgbClr val="0000FF"/>
                </a:solidFill>
                <a:latin typeface="Arial" panose="020B0604020202020204" pitchFamily="34" charset="0"/>
                <a:ea typeface="隶书" panose="02010509060101010101" pitchFamily="49" charset="-122"/>
              </a:rPr>
              <a:t>1</a:t>
            </a:r>
            <a:endParaRPr lang="en-US" altLang="zh-CN">
              <a:solidFill>
                <a:srgbClr val="0000FF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  <a:p>
            <a:endParaRPr lang="en-US" altLang="zh-CN">
              <a:latin typeface="Arial" panose="020B0604020202020204" pitchFamily="34" charset="0"/>
              <a:ea typeface="隶书" panose="02010509060101010101" pitchFamily="49" charset="-122"/>
            </a:endParaRPr>
          </a:p>
          <a:p>
            <a:pPr>
              <a:spcBef>
                <a:spcPct val="50000"/>
              </a:spcBef>
            </a:pPr>
            <a:endParaRPr lang="en-US" altLang="zh-CN" sz="2000" dirty="0">
              <a:latin typeface="Arial" panose="020B0604020202020204" pitchFamily="34" charset="0"/>
            </a:endParaRPr>
          </a:p>
        </p:txBody>
      </p:sp>
      <p:sp>
        <p:nvSpPr>
          <p:cNvPr id="39956" name="文本框 39955"/>
          <p:cNvSpPr txBox="1"/>
          <p:nvPr/>
        </p:nvSpPr>
        <p:spPr>
          <a:xfrm>
            <a:off x="539750" y="260350"/>
            <a:ext cx="2592388" cy="2746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endParaRPr sz="1200" dirty="0">
              <a:latin typeface="Arial" panose="020B0604020202020204" pitchFamily="34" charset="0"/>
            </a:endParaRPr>
          </a:p>
        </p:txBody>
      </p:sp>
      <p:sp>
        <p:nvSpPr>
          <p:cNvPr id="39957" name="文本框 39956"/>
          <p:cNvSpPr txBox="1"/>
          <p:nvPr/>
        </p:nvSpPr>
        <p:spPr>
          <a:xfrm>
            <a:off x="900113" y="3716338"/>
            <a:ext cx="1295400" cy="336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1600" b="1" dirty="0">
                <a:solidFill>
                  <a:srgbClr val="FF3300"/>
                </a:solidFill>
                <a:latin typeface="Arial" panose="020B0604020202020204" pitchFamily="34" charset="0"/>
              </a:rPr>
              <a:t>图</a:t>
            </a:r>
            <a:r>
              <a:rPr lang="en-US" altLang="zh-CN" sz="1600" b="1">
                <a:solidFill>
                  <a:srgbClr val="FF3300"/>
                </a:solidFill>
                <a:latin typeface="Arial" panose="020B0604020202020204" pitchFamily="34" charset="0"/>
              </a:rPr>
              <a:t>1</a:t>
            </a:r>
            <a:endParaRPr lang="en-US" altLang="zh-CN" sz="1600" b="1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  <p:sp>
        <p:nvSpPr>
          <p:cNvPr id="39958" name="文本框 39957"/>
          <p:cNvSpPr txBox="1"/>
          <p:nvPr/>
        </p:nvSpPr>
        <p:spPr>
          <a:xfrm>
            <a:off x="4213225" y="3740150"/>
            <a:ext cx="1295400" cy="336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1600" b="1" dirty="0">
                <a:solidFill>
                  <a:srgbClr val="FF3300"/>
                </a:solidFill>
                <a:latin typeface="Arial" panose="020B0604020202020204" pitchFamily="34" charset="0"/>
              </a:rPr>
              <a:t>图</a:t>
            </a:r>
            <a:r>
              <a:rPr lang="en-US" altLang="zh-CN" sz="1600" b="1">
                <a:solidFill>
                  <a:srgbClr val="FF3300"/>
                </a:solidFill>
                <a:latin typeface="Arial" panose="020B0604020202020204" pitchFamily="34" charset="0"/>
              </a:rPr>
              <a:t>2</a:t>
            </a:r>
            <a:endParaRPr lang="en-US" altLang="zh-CN" sz="1600" b="1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  <p:sp>
        <p:nvSpPr>
          <p:cNvPr id="39959" name="文本框 39958"/>
          <p:cNvSpPr txBox="1"/>
          <p:nvPr/>
        </p:nvSpPr>
        <p:spPr>
          <a:xfrm>
            <a:off x="7164388" y="3716338"/>
            <a:ext cx="1295400" cy="336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1600" b="1" dirty="0">
                <a:solidFill>
                  <a:srgbClr val="FF3300"/>
                </a:solidFill>
                <a:latin typeface="Arial" panose="020B0604020202020204" pitchFamily="34" charset="0"/>
              </a:rPr>
              <a:t>图</a:t>
            </a:r>
            <a:r>
              <a:rPr lang="en-US" altLang="zh-CN" sz="1600" b="1">
                <a:solidFill>
                  <a:srgbClr val="FF3300"/>
                </a:solidFill>
                <a:latin typeface="Arial" panose="020B0604020202020204" pitchFamily="34" charset="0"/>
              </a:rPr>
              <a:t>3</a:t>
            </a:r>
            <a:endParaRPr lang="en-US" altLang="zh-CN" sz="1600" b="1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  <p:sp>
        <p:nvSpPr>
          <p:cNvPr id="39960" name="文本框 39959"/>
          <p:cNvSpPr txBox="1"/>
          <p:nvPr/>
        </p:nvSpPr>
        <p:spPr>
          <a:xfrm>
            <a:off x="4572000" y="2205038"/>
            <a:ext cx="792163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i="1">
                <a:latin typeface="Times New Roman" panose="02020603050405020304" pitchFamily="18" charset="0"/>
              </a:rPr>
              <a:t>A</a:t>
            </a:r>
            <a:endParaRPr lang="en-US" altLang="zh-CN" i="1">
              <a:latin typeface="Times New Roman" panose="02020603050405020304" pitchFamily="18" charset="0"/>
            </a:endParaRPr>
          </a:p>
        </p:txBody>
      </p:sp>
      <p:sp>
        <p:nvSpPr>
          <p:cNvPr id="39961" name="文本框 39960"/>
          <p:cNvSpPr txBox="1"/>
          <p:nvPr/>
        </p:nvSpPr>
        <p:spPr>
          <a:xfrm>
            <a:off x="6659563" y="3500438"/>
            <a:ext cx="576262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Clr>
                <a:schemeClr val="bg1"/>
              </a:buClr>
            </a:pPr>
            <a:r>
              <a:rPr lang="en-US" altLang="zh-CN" b="1" i="1">
                <a:latin typeface="Times New Roman" panose="02020603050405020304" pitchFamily="18" charset="0"/>
              </a:rPr>
              <a:t>l</a:t>
            </a:r>
            <a:endParaRPr lang="en-US" altLang="zh-CN" b="1" i="1">
              <a:latin typeface="Times New Roman" panose="02020603050405020304" pitchFamily="18" charset="0"/>
            </a:endParaRPr>
          </a:p>
        </p:txBody>
      </p:sp>
      <p:sp>
        <p:nvSpPr>
          <p:cNvPr id="39962" name="文本框 39961"/>
          <p:cNvSpPr txBox="1"/>
          <p:nvPr/>
        </p:nvSpPr>
        <p:spPr>
          <a:xfrm>
            <a:off x="3276600" y="3500438"/>
            <a:ext cx="576263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Clr>
                <a:schemeClr val="bg1"/>
              </a:buClr>
            </a:pPr>
            <a:r>
              <a:rPr lang="en-US" altLang="zh-CN" b="1" i="1">
                <a:latin typeface="Times New Roman" panose="02020603050405020304" pitchFamily="18" charset="0"/>
              </a:rPr>
              <a:t>l</a:t>
            </a:r>
            <a:endParaRPr lang="en-US" altLang="zh-CN" b="1" i="1">
              <a:latin typeface="Times New Roman" panose="02020603050405020304" pitchFamily="18" charset="0"/>
            </a:endParaRPr>
          </a:p>
        </p:txBody>
      </p:sp>
      <p:sp>
        <p:nvSpPr>
          <p:cNvPr id="39963" name="文本框 39962"/>
          <p:cNvSpPr txBox="1"/>
          <p:nvPr/>
        </p:nvSpPr>
        <p:spPr>
          <a:xfrm>
            <a:off x="539750" y="3500438"/>
            <a:ext cx="576263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Clr>
                <a:schemeClr val="bg1"/>
              </a:buClr>
            </a:pPr>
            <a:r>
              <a:rPr lang="en-US" altLang="zh-CN" b="1" i="1">
                <a:latin typeface="Times New Roman" panose="02020603050405020304" pitchFamily="18" charset="0"/>
              </a:rPr>
              <a:t>l</a:t>
            </a:r>
            <a:endParaRPr lang="en-US" altLang="zh-CN" b="1" i="1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9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9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962 -1.85185E-6 L 0.01962 -0.1787 " pathEditMode="relative" rAng="0" ptsTypes="AA">
                                      <p:cBhvr>
                                        <p:cTn id="12" dur="5000" fill="hold"/>
                                        <p:tgtEl>
                                          <p:spTgt spid="399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90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1.38728E-6 L 3.05556E-6 -0.18011 " pathEditMode="relative" rAng="0" ptsTypes="AA">
                                      <p:cBhvr>
                                        <p:cTn id="14" dur="5000" fill="hold"/>
                                        <p:tgtEl>
                                          <p:spTgt spid="399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99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99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99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99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962 -1.85185E-6 L -0.01962 -0.24143 " pathEditMode="relative" rAng="0" ptsTypes="AA">
                                      <p:cBhvr>
                                        <p:cTn id="30" dur="5000" fill="hold"/>
                                        <p:tgtEl>
                                          <p:spTgt spid="399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10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1.38728E-6 L 0.00018 -0.25341 " pathEditMode="relative" rAng="0" ptsTypes="AA">
                                      <p:cBhvr>
                                        <p:cTn id="32" dur="5000" fill="hold"/>
                                        <p:tgtEl>
                                          <p:spTgt spid="399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99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99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53" grpId="0"/>
      <p:bldP spid="39954" grpId="0"/>
      <p:bldP spid="39955" grpId="0"/>
      <p:bldP spid="39960" grpId="0"/>
      <p:bldP spid="39961" grpId="0"/>
      <p:bldP spid="3996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8934" name="矩形 38933"/>
          <p:cNvSpPr/>
          <p:nvPr/>
        </p:nvSpPr>
        <p:spPr>
          <a:xfrm>
            <a:off x="790575" y="765175"/>
            <a:ext cx="8353425" cy="2881313"/>
          </a:xfrm>
          <a:prstGeom prst="rect">
            <a:avLst/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8916" name="文本框 38915"/>
          <p:cNvSpPr txBox="1"/>
          <p:nvPr/>
        </p:nvSpPr>
        <p:spPr>
          <a:xfrm>
            <a:off x="1222375" y="1446213"/>
            <a:ext cx="7632700" cy="15525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1200" dirty="0">
                <a:latin typeface="Arial" panose="020B0604020202020204" pitchFamily="34" charset="0"/>
              </a:rPr>
              <a:t>         </a:t>
            </a:r>
            <a:r>
              <a:rPr lang="zh-CN" altLang="en-US" b="1" dirty="0">
                <a:latin typeface="Arial" panose="020B0604020202020204" pitchFamily="34" charset="0"/>
              </a:rPr>
              <a:t>设</a:t>
            </a:r>
            <a:r>
              <a:rPr lang="en-US" altLang="zh-CN" b="1">
                <a:latin typeface="Arial" panose="020B0604020202020204" pitchFamily="34" charset="0"/>
              </a:rPr>
              <a:t>⊙</a:t>
            </a:r>
            <a:r>
              <a:rPr lang="en-US" altLang="zh-CN" b="1" i="1">
                <a:latin typeface="Times New Roman" panose="02020603050405020304" pitchFamily="18" charset="0"/>
              </a:rPr>
              <a:t>O</a:t>
            </a:r>
            <a:r>
              <a:rPr lang="zh-CN" altLang="en-US" b="1" dirty="0">
                <a:latin typeface="Arial" panose="020B0604020202020204" pitchFamily="34" charset="0"/>
              </a:rPr>
              <a:t>的半径为</a:t>
            </a:r>
            <a:r>
              <a:rPr lang="en-US" altLang="zh-CN" b="1" i="1">
                <a:latin typeface="Times New Roman" panose="02020603050405020304" pitchFamily="18" charset="0"/>
              </a:rPr>
              <a:t>r</a:t>
            </a:r>
            <a:r>
              <a:rPr lang="zh-CN" altLang="en-US" b="1" dirty="0">
                <a:latin typeface="Arial" panose="020B0604020202020204" pitchFamily="34" charset="0"/>
              </a:rPr>
              <a:t>，直线</a:t>
            </a:r>
            <a:r>
              <a:rPr lang="en-US" altLang="zh-CN" b="1" i="1">
                <a:latin typeface="Times New Roman" panose="02020603050405020304" pitchFamily="18" charset="0"/>
              </a:rPr>
              <a:t>l</a:t>
            </a:r>
            <a:r>
              <a:rPr lang="zh-CN" altLang="en-US" b="1" dirty="0">
                <a:latin typeface="Arial" panose="020B0604020202020204" pitchFamily="34" charset="0"/>
              </a:rPr>
              <a:t>到圆心</a:t>
            </a:r>
            <a:r>
              <a:rPr lang="en-US" altLang="zh-CN" b="1" i="1">
                <a:latin typeface="Times New Roman" panose="02020603050405020304" pitchFamily="18" charset="0"/>
              </a:rPr>
              <a:t>O</a:t>
            </a:r>
            <a:r>
              <a:rPr lang="zh-CN" altLang="en-US" b="1" dirty="0">
                <a:latin typeface="Arial" panose="020B0604020202020204" pitchFamily="34" charset="0"/>
              </a:rPr>
              <a:t>的距离为</a:t>
            </a:r>
            <a:r>
              <a:rPr lang="en-US" altLang="zh-CN" b="1" i="1">
                <a:latin typeface="Times New Roman" panose="02020603050405020304" pitchFamily="18" charset="0"/>
              </a:rPr>
              <a:t>d</a:t>
            </a:r>
            <a:r>
              <a:rPr lang="zh-CN" altLang="en-US" b="1" dirty="0">
                <a:latin typeface="Arial" panose="020B0604020202020204" pitchFamily="34" charset="0"/>
              </a:rPr>
              <a:t>，在直线和圆的不同位置关系中，</a:t>
            </a:r>
            <a:r>
              <a:rPr lang="en-US" altLang="zh-CN" b="1" i="1">
                <a:latin typeface="Times New Roman" panose="02020603050405020304" pitchFamily="18" charset="0"/>
              </a:rPr>
              <a:t>d</a:t>
            </a:r>
            <a:r>
              <a:rPr lang="zh-CN" altLang="en-US" b="1" dirty="0">
                <a:latin typeface="Arial" panose="020B0604020202020204" pitchFamily="34" charset="0"/>
              </a:rPr>
              <a:t>与</a:t>
            </a:r>
            <a:r>
              <a:rPr lang="en-US" altLang="zh-CN" b="1" i="1">
                <a:latin typeface="Times New Roman" panose="02020603050405020304" pitchFamily="18" charset="0"/>
              </a:rPr>
              <a:t>r</a:t>
            </a:r>
            <a:r>
              <a:rPr lang="zh-CN" altLang="en-US" b="1" dirty="0">
                <a:latin typeface="Arial" panose="020B0604020202020204" pitchFamily="34" charset="0"/>
              </a:rPr>
              <a:t>具有怎样的大小关系？反过来，你能根据</a:t>
            </a:r>
            <a:r>
              <a:rPr lang="en-US" altLang="zh-CN" b="1" i="1">
                <a:latin typeface="Times New Roman" panose="02020603050405020304" pitchFamily="18" charset="0"/>
              </a:rPr>
              <a:t>d</a:t>
            </a:r>
            <a:r>
              <a:rPr lang="zh-CN" altLang="en-US" b="1" dirty="0">
                <a:latin typeface="Arial" panose="020B0604020202020204" pitchFamily="34" charset="0"/>
              </a:rPr>
              <a:t>与</a:t>
            </a:r>
            <a:r>
              <a:rPr lang="en-US" altLang="zh-CN" b="1" i="1">
                <a:latin typeface="Times New Roman" panose="02020603050405020304" pitchFamily="18" charset="0"/>
              </a:rPr>
              <a:t>r</a:t>
            </a:r>
            <a:r>
              <a:rPr lang="zh-CN" altLang="en-US" b="1" dirty="0">
                <a:latin typeface="Arial" panose="020B0604020202020204" pitchFamily="34" charset="0"/>
              </a:rPr>
              <a:t>的大小关系来确定直线和圆的位置关系吗？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sp>
        <p:nvSpPr>
          <p:cNvPr id="38917" name="文本框 38916"/>
          <p:cNvSpPr txBox="1"/>
          <p:nvPr/>
        </p:nvSpPr>
        <p:spPr>
          <a:xfrm>
            <a:off x="900113" y="4581525"/>
            <a:ext cx="7200900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000" b="1" dirty="0">
                <a:latin typeface="Arial" panose="020B0604020202020204" pitchFamily="34" charset="0"/>
              </a:rPr>
              <a:t>    </a:t>
            </a:r>
            <a:r>
              <a:rPr lang="zh-CN" altLang="en-US" sz="2000" b="1" dirty="0">
                <a:latin typeface="Arial" panose="020B0604020202020204" pitchFamily="34" charset="0"/>
              </a:rPr>
              <a:t>直线和</a:t>
            </a:r>
            <a:r>
              <a:rPr lang="en-US" altLang="zh-CN" sz="2000" b="1">
                <a:latin typeface="Arial" panose="020B0604020202020204" pitchFamily="34" charset="0"/>
              </a:rPr>
              <a:t>⊙</a:t>
            </a:r>
            <a:r>
              <a:rPr lang="en-US" altLang="zh-CN" sz="2000" b="1" i="1">
                <a:latin typeface="Times New Roman" panose="02020603050405020304" pitchFamily="18" charset="0"/>
              </a:rPr>
              <a:t>O</a:t>
            </a:r>
            <a:r>
              <a:rPr lang="zh-CN" altLang="en-US" sz="2000" b="1" dirty="0">
                <a:latin typeface="Arial" panose="020B0604020202020204" pitchFamily="34" charset="0"/>
              </a:rPr>
              <a:t>相交              </a:t>
            </a:r>
            <a:endParaRPr lang="zh-CN" altLang="en-US" sz="2000" b="1">
              <a:latin typeface="Arial" panose="020B0604020202020204" pitchFamily="34" charset="0"/>
            </a:endParaRPr>
          </a:p>
        </p:txBody>
      </p:sp>
      <p:sp>
        <p:nvSpPr>
          <p:cNvPr id="38920" name="文本框 38919"/>
          <p:cNvSpPr txBox="1"/>
          <p:nvPr/>
        </p:nvSpPr>
        <p:spPr>
          <a:xfrm>
            <a:off x="827088" y="5327650"/>
            <a:ext cx="7200900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000" b="1" dirty="0">
                <a:latin typeface="Arial" panose="020B0604020202020204" pitchFamily="34" charset="0"/>
              </a:rPr>
              <a:t>     </a:t>
            </a:r>
            <a:r>
              <a:rPr lang="zh-CN" altLang="en-US" sz="2000" b="1" dirty="0">
                <a:latin typeface="Arial" panose="020B0604020202020204" pitchFamily="34" charset="0"/>
              </a:rPr>
              <a:t>直线和</a:t>
            </a:r>
            <a:r>
              <a:rPr lang="en-US" altLang="zh-CN" sz="2000" b="1">
                <a:latin typeface="Arial" panose="020B0604020202020204" pitchFamily="34" charset="0"/>
              </a:rPr>
              <a:t>⊙</a:t>
            </a:r>
            <a:r>
              <a:rPr lang="en-US" altLang="zh-CN" sz="2000" b="1" i="1">
                <a:latin typeface="Times New Roman" panose="02020603050405020304" pitchFamily="18" charset="0"/>
              </a:rPr>
              <a:t>O</a:t>
            </a:r>
            <a:r>
              <a:rPr lang="zh-CN" altLang="en-US" sz="2000" b="1" dirty="0">
                <a:latin typeface="Arial" panose="020B0604020202020204" pitchFamily="34" charset="0"/>
              </a:rPr>
              <a:t>相离</a:t>
            </a:r>
            <a:endParaRPr lang="zh-CN" altLang="en-US" sz="2000" b="1" dirty="0">
              <a:latin typeface="Arial" panose="020B0604020202020204" pitchFamily="34" charset="0"/>
            </a:endParaRPr>
          </a:p>
        </p:txBody>
      </p:sp>
      <p:sp>
        <p:nvSpPr>
          <p:cNvPr id="38924" name="文本框 38923"/>
          <p:cNvSpPr txBox="1"/>
          <p:nvPr/>
        </p:nvSpPr>
        <p:spPr>
          <a:xfrm>
            <a:off x="1260475" y="5949950"/>
            <a:ext cx="5832475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000" b="1" dirty="0">
                <a:latin typeface="Arial" panose="020B0604020202020204" pitchFamily="34" charset="0"/>
              </a:rPr>
              <a:t>直线和</a:t>
            </a:r>
            <a:r>
              <a:rPr lang="en-US" altLang="zh-CN" sz="2000" b="1">
                <a:latin typeface="Arial" panose="020B0604020202020204" pitchFamily="34" charset="0"/>
              </a:rPr>
              <a:t>⊙</a:t>
            </a:r>
            <a:r>
              <a:rPr lang="en-US" altLang="zh-CN" sz="2000" b="1" i="1">
                <a:latin typeface="Times New Roman" panose="02020603050405020304" pitchFamily="18" charset="0"/>
              </a:rPr>
              <a:t>O</a:t>
            </a:r>
            <a:r>
              <a:rPr lang="zh-CN" altLang="en-US" sz="2000" b="1" dirty="0">
                <a:latin typeface="Arial" panose="020B0604020202020204" pitchFamily="34" charset="0"/>
              </a:rPr>
              <a:t>相切</a:t>
            </a:r>
            <a:endParaRPr lang="zh-CN" altLang="en-US" sz="2000" b="1">
              <a:latin typeface="Arial" panose="020B0604020202020204" pitchFamily="34" charset="0"/>
            </a:endParaRPr>
          </a:p>
        </p:txBody>
      </p:sp>
      <p:grpSp>
        <p:nvGrpSpPr>
          <p:cNvPr id="38926" name="组合 38925"/>
          <p:cNvGrpSpPr/>
          <p:nvPr/>
        </p:nvGrpSpPr>
        <p:grpSpPr>
          <a:xfrm>
            <a:off x="935038" y="261938"/>
            <a:ext cx="2305050" cy="889000"/>
            <a:chOff x="657" y="2870"/>
            <a:chExt cx="1452" cy="560"/>
          </a:xfrm>
        </p:grpSpPr>
        <p:sp>
          <p:nvSpPr>
            <p:cNvPr id="38927" name="矩形 38926"/>
            <p:cNvSpPr/>
            <p:nvPr/>
          </p:nvSpPr>
          <p:spPr>
            <a:xfrm>
              <a:off x="1292" y="3113"/>
              <a:ext cx="817" cy="181"/>
            </a:xfrm>
            <a:prstGeom prst="rect">
              <a:avLst/>
            </a:prstGeom>
            <a:solidFill>
              <a:srgbClr val="FFCC66"/>
            </a:solidFill>
            <a:ln w="9525" cap="flat" cmpd="sng">
              <a:solidFill>
                <a:srgbClr val="FFCC66"/>
              </a:solidFill>
              <a:prstDash val="solid"/>
              <a:miter/>
              <a:headEnd type="none" w="med" len="med"/>
              <a:tailEnd type="none" w="med" len="med"/>
            </a:ln>
            <a:effectLst>
              <a:outerShdw dist="107763" dir="2699999" algn="ctr" rotWithShape="0">
                <a:schemeClr val="bg2">
                  <a:alpha val="50000"/>
                </a:schemeClr>
              </a:outerShdw>
            </a:effectLst>
          </p:spPr>
          <p:txBody>
            <a:bodyPr/>
            <a:p>
              <a:endParaRPr lang="zh-CN" altLang="en-US"/>
            </a:p>
          </p:txBody>
        </p:sp>
        <p:sp>
          <p:nvSpPr>
            <p:cNvPr id="38928" name="矩形 38927"/>
            <p:cNvSpPr/>
            <p:nvPr/>
          </p:nvSpPr>
          <p:spPr>
            <a:xfrm>
              <a:off x="884" y="2886"/>
              <a:ext cx="408" cy="408"/>
            </a:xfrm>
            <a:prstGeom prst="rect">
              <a:avLst/>
            </a:prstGeom>
            <a:gradFill rotWithShape="1">
              <a:gsLst>
                <a:gs pos="0">
                  <a:srgbClr val="0000CC"/>
                </a:gs>
                <a:gs pos="100000">
                  <a:srgbClr val="0000FF"/>
                </a:gs>
              </a:gsLst>
              <a:path path="rect">
                <a:fillToRect r="100000" b="100000"/>
              </a:path>
              <a:tileRect/>
            </a:gra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8929" name="任意多边形 38928" descr="u=2172131558,120469478&amp;gp=3"/>
            <p:cNvSpPr/>
            <p:nvPr/>
          </p:nvSpPr>
          <p:spPr>
            <a:xfrm>
              <a:off x="657" y="3113"/>
              <a:ext cx="831" cy="309"/>
            </a:xfrm>
            <a:custGeom>
              <a:avLst/>
              <a:gdLst/>
              <a:ahLst/>
              <a:cxnLst/>
              <a:pathLst>
                <a:path w="566" h="309">
                  <a:moveTo>
                    <a:pt x="15" y="211"/>
                  </a:moveTo>
                  <a:cubicBezTo>
                    <a:pt x="0" y="181"/>
                    <a:pt x="83" y="60"/>
                    <a:pt x="151" y="30"/>
                  </a:cubicBezTo>
                  <a:cubicBezTo>
                    <a:pt x="219" y="0"/>
                    <a:pt x="355" y="7"/>
                    <a:pt x="423" y="30"/>
                  </a:cubicBezTo>
                  <a:cubicBezTo>
                    <a:pt x="491" y="53"/>
                    <a:pt x="566" y="121"/>
                    <a:pt x="559" y="166"/>
                  </a:cubicBezTo>
                  <a:cubicBezTo>
                    <a:pt x="552" y="211"/>
                    <a:pt x="431" y="295"/>
                    <a:pt x="378" y="302"/>
                  </a:cubicBezTo>
                  <a:cubicBezTo>
                    <a:pt x="325" y="309"/>
                    <a:pt x="302" y="219"/>
                    <a:pt x="242" y="211"/>
                  </a:cubicBezTo>
                  <a:cubicBezTo>
                    <a:pt x="182" y="203"/>
                    <a:pt x="30" y="241"/>
                    <a:pt x="15" y="211"/>
                  </a:cubicBezTo>
                  <a:close/>
                </a:path>
              </a:pathLst>
            </a:custGeom>
            <a:blipFill rotWithShape="1">
              <a:blip r:embed="rId1">
                <a:lum bright="29999"/>
              </a:blip>
              <a:stretch>
                <a:fillRect/>
              </a:stretch>
            </a:blip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8930" name="任意多边形 38929" descr="u=2172131558,120469478&amp;gp=3"/>
            <p:cNvSpPr/>
            <p:nvPr/>
          </p:nvSpPr>
          <p:spPr>
            <a:xfrm>
              <a:off x="657" y="3121"/>
              <a:ext cx="831" cy="309"/>
            </a:xfrm>
            <a:custGeom>
              <a:avLst/>
              <a:gdLst/>
              <a:ahLst/>
              <a:cxnLst/>
              <a:pathLst>
                <a:path w="566" h="309">
                  <a:moveTo>
                    <a:pt x="15" y="211"/>
                  </a:moveTo>
                  <a:cubicBezTo>
                    <a:pt x="0" y="181"/>
                    <a:pt x="83" y="60"/>
                    <a:pt x="151" y="30"/>
                  </a:cubicBezTo>
                  <a:cubicBezTo>
                    <a:pt x="219" y="0"/>
                    <a:pt x="355" y="7"/>
                    <a:pt x="423" y="30"/>
                  </a:cubicBezTo>
                  <a:cubicBezTo>
                    <a:pt x="491" y="53"/>
                    <a:pt x="566" y="121"/>
                    <a:pt x="559" y="166"/>
                  </a:cubicBezTo>
                  <a:cubicBezTo>
                    <a:pt x="552" y="211"/>
                    <a:pt x="431" y="295"/>
                    <a:pt x="378" y="302"/>
                  </a:cubicBezTo>
                  <a:cubicBezTo>
                    <a:pt x="325" y="309"/>
                    <a:pt x="302" y="219"/>
                    <a:pt x="242" y="211"/>
                  </a:cubicBezTo>
                  <a:cubicBezTo>
                    <a:pt x="182" y="203"/>
                    <a:pt x="30" y="241"/>
                    <a:pt x="15" y="211"/>
                  </a:cubicBezTo>
                  <a:close/>
                </a:path>
              </a:pathLst>
            </a:custGeom>
            <a:blipFill rotWithShape="1">
              <a:blip r:embed="rId1">
                <a:lum bright="29999"/>
              </a:blip>
              <a:stretch>
                <a:fillRect/>
              </a:stretch>
            </a:blip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8931" name="矩形 38930"/>
            <p:cNvSpPr/>
            <p:nvPr/>
          </p:nvSpPr>
          <p:spPr>
            <a:xfrm>
              <a:off x="1005" y="2941"/>
              <a:ext cx="190" cy="33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/>
            </a:bodyPr>
            <a:p>
              <a:pPr algn="ctr"/>
              <a:r>
                <a:rPr lang="zh-CN" altLang="en-US" sz="3600">
                  <a:ln w="9525" cap="flat" cmpd="sng">
                    <a:solidFill>
                      <a:srgbClr val="FFFF00"/>
                    </a:solidFill>
                    <a:prstDash val="solid"/>
                    <a:headEnd type="none" w="med" len="med"/>
                    <a:tailEnd type="none" w="med" len="med"/>
                  </a:ln>
                  <a:solidFill>
                    <a:srgbClr val="FFFF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?</a:t>
              </a:r>
              <a:endParaRPr lang="zh-CN" altLang="en-US" sz="3600">
                <a:ln w="9525" cap="flat" cmpd="sng">
                  <a:solidFill>
                    <a:srgbClr val="FFFF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38932" name="矩形 38931"/>
            <p:cNvSpPr/>
            <p:nvPr/>
          </p:nvSpPr>
          <p:spPr>
            <a:xfrm>
              <a:off x="1383" y="2870"/>
              <a:ext cx="288" cy="28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/>
            </a:bodyPr>
            <a:p>
              <a:pPr algn="ctr"/>
              <a:r>
                <a:rPr lang="zh-CN" altLang="en-US" sz="3600">
                  <a:ln w="9525" cap="flat" cmpd="sng">
                    <a:solidFill>
                      <a:srgbClr val="FF3300"/>
                    </a:solidFill>
                    <a:prstDash val="solid"/>
                    <a:headEnd type="none" w="med" len="med"/>
                    <a:tailEnd type="none" w="med" len="med"/>
                  </a:ln>
                  <a:solidFill>
                    <a:srgbClr val="FF33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思</a:t>
              </a:r>
              <a:endParaRPr lang="zh-CN" altLang="en-US" sz="3600">
                <a:ln w="9525" cap="flat" cmpd="sng">
                  <a:solidFill>
                    <a:srgbClr val="FF33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33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38933" name="矩形 38932"/>
            <p:cNvSpPr/>
            <p:nvPr/>
          </p:nvSpPr>
          <p:spPr>
            <a:xfrm>
              <a:off x="1736" y="3012"/>
              <a:ext cx="288" cy="28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/>
            </a:bodyPr>
            <a:p>
              <a:pPr algn="ctr"/>
              <a:r>
                <a:rPr lang="zh-CN" altLang="en-US" sz="3600">
                  <a:ln w="9525" cap="flat" cmpd="sng">
                    <a:solidFill>
                      <a:srgbClr val="FF3300"/>
                    </a:solidFill>
                    <a:prstDash val="solid"/>
                    <a:headEnd type="none" w="med" len="med"/>
                    <a:tailEnd type="none" w="med" len="med"/>
                  </a:ln>
                  <a:solidFill>
                    <a:srgbClr val="FF33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考</a:t>
              </a:r>
              <a:endParaRPr lang="zh-CN" altLang="en-US" sz="3600">
                <a:ln w="9525" cap="flat" cmpd="sng">
                  <a:solidFill>
                    <a:srgbClr val="FF33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33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38935" name="左右箭头 38934"/>
          <p:cNvSpPr/>
          <p:nvPr/>
        </p:nvSpPr>
        <p:spPr>
          <a:xfrm>
            <a:off x="3563938" y="5373688"/>
            <a:ext cx="935037" cy="287337"/>
          </a:xfrm>
          <a:prstGeom prst="leftRightArrow">
            <a:avLst>
              <a:gd name="adj1" fmla="val 50000"/>
              <a:gd name="adj2" fmla="val 65082"/>
            </a:avLst>
          </a:prstGeom>
          <a:solidFill>
            <a:srgbClr val="FF33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8936" name="文本框 38935"/>
          <p:cNvSpPr txBox="1"/>
          <p:nvPr/>
        </p:nvSpPr>
        <p:spPr>
          <a:xfrm>
            <a:off x="4787900" y="4508500"/>
            <a:ext cx="1439863" cy="10048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000" b="1" i="1">
                <a:latin typeface="Times New Roman" panose="02020603050405020304" pitchFamily="18" charset="0"/>
              </a:rPr>
              <a:t>d</a:t>
            </a:r>
            <a:r>
              <a:rPr lang="zh-CN" altLang="en-US" dirty="0">
                <a:latin typeface="Arial" panose="020B0604020202020204" pitchFamily="34" charset="0"/>
              </a:rPr>
              <a:t>＜</a:t>
            </a:r>
            <a:r>
              <a:rPr lang="en-US" altLang="zh-CN" i="1">
                <a:latin typeface="Times New Roman" panose="02020603050405020304" pitchFamily="18" charset="0"/>
              </a:rPr>
              <a:t>r</a:t>
            </a:r>
            <a:r>
              <a:rPr lang="zh-CN" altLang="en-US" dirty="0">
                <a:latin typeface="Times New Roman" panose="02020603050405020304" pitchFamily="18" charset="0"/>
              </a:rPr>
              <a:t>；</a:t>
            </a:r>
            <a:endParaRPr lang="zh-CN" altLang="en-US" dirty="0">
              <a:latin typeface="Times New Roman" panose="02020603050405020304" pitchFamily="18" charset="0"/>
            </a:endParaRPr>
          </a:p>
          <a:p>
            <a:pPr algn="ctr">
              <a:spcBef>
                <a:spcPct val="50000"/>
              </a:spcBef>
            </a:pPr>
            <a:endParaRPr lang="zh-CN" altLang="en-US" i="1" dirty="0">
              <a:latin typeface="Times New Roman" panose="02020603050405020304" pitchFamily="18" charset="0"/>
            </a:endParaRPr>
          </a:p>
        </p:txBody>
      </p:sp>
      <p:sp>
        <p:nvSpPr>
          <p:cNvPr id="38937" name="文本框 38936"/>
          <p:cNvSpPr txBox="1"/>
          <p:nvPr/>
        </p:nvSpPr>
        <p:spPr>
          <a:xfrm>
            <a:off x="5076825" y="5949950"/>
            <a:ext cx="1008063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000" b="1" i="1">
                <a:latin typeface="Times New Roman" panose="02020603050405020304" pitchFamily="18" charset="0"/>
              </a:rPr>
              <a:t>d</a:t>
            </a:r>
            <a:r>
              <a:rPr lang="en-US" altLang="zh-CN">
                <a:latin typeface="Times New Roman" panose="02020603050405020304" pitchFamily="18" charset="0"/>
              </a:rPr>
              <a:t> </a:t>
            </a:r>
            <a:r>
              <a:rPr lang="en-US" altLang="zh-CN" i="1">
                <a:latin typeface="Times New Roman" panose="02020603050405020304" pitchFamily="18" charset="0"/>
              </a:rPr>
              <a:t>= r.</a:t>
            </a:r>
            <a:endParaRPr lang="en-US" altLang="zh-CN" i="1">
              <a:latin typeface="Arial" panose="020B0604020202020204" pitchFamily="34" charset="0"/>
            </a:endParaRPr>
          </a:p>
        </p:txBody>
      </p:sp>
      <p:sp>
        <p:nvSpPr>
          <p:cNvPr id="38942" name="文本框 38941"/>
          <p:cNvSpPr txBox="1"/>
          <p:nvPr/>
        </p:nvSpPr>
        <p:spPr>
          <a:xfrm>
            <a:off x="4932363" y="5276850"/>
            <a:ext cx="1584325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2000" b="1" i="1">
                <a:latin typeface="Times New Roman" panose="02020603050405020304" pitchFamily="18" charset="0"/>
              </a:rPr>
              <a:t>d</a:t>
            </a:r>
            <a:r>
              <a:rPr lang="zh-CN" altLang="en-US" dirty="0">
                <a:latin typeface="Arial" panose="020B0604020202020204" pitchFamily="34" charset="0"/>
              </a:rPr>
              <a:t>＞</a:t>
            </a:r>
            <a:r>
              <a:rPr lang="en-US" altLang="zh-CN" i="1">
                <a:latin typeface="Times New Roman" panose="02020603050405020304" pitchFamily="18" charset="0"/>
              </a:rPr>
              <a:t>r</a:t>
            </a:r>
            <a:r>
              <a:rPr lang="zh-CN" altLang="en-US" dirty="0">
                <a:latin typeface="Times New Roman" panose="02020603050405020304" pitchFamily="18" charset="0"/>
              </a:rPr>
              <a:t>；</a:t>
            </a:r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38943" name="左右箭头 38942"/>
          <p:cNvSpPr/>
          <p:nvPr/>
        </p:nvSpPr>
        <p:spPr>
          <a:xfrm>
            <a:off x="3565525" y="4654550"/>
            <a:ext cx="935038" cy="287338"/>
          </a:xfrm>
          <a:prstGeom prst="leftRightArrow">
            <a:avLst>
              <a:gd name="adj1" fmla="val 50000"/>
              <a:gd name="adj2" fmla="val 65082"/>
            </a:avLst>
          </a:prstGeom>
          <a:solidFill>
            <a:srgbClr val="FF33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algn="ctr"/>
            <a:r>
              <a:rPr lang="en-US" altLang="zh-CN" sz="1200" dirty="0">
                <a:latin typeface="Arial" panose="020B0604020202020204" pitchFamily="34" charset="0"/>
              </a:rPr>
              <a:t> </a:t>
            </a:r>
            <a:endParaRPr lang="en-US" altLang="zh-CN" sz="1200" dirty="0">
              <a:latin typeface="Arial" panose="020B0604020202020204" pitchFamily="34" charset="0"/>
            </a:endParaRPr>
          </a:p>
        </p:txBody>
      </p:sp>
      <p:sp>
        <p:nvSpPr>
          <p:cNvPr id="38944" name="左右箭头 38943"/>
          <p:cNvSpPr/>
          <p:nvPr/>
        </p:nvSpPr>
        <p:spPr>
          <a:xfrm>
            <a:off x="3563938" y="6021388"/>
            <a:ext cx="935037" cy="287337"/>
          </a:xfrm>
          <a:prstGeom prst="leftRightArrow">
            <a:avLst>
              <a:gd name="adj1" fmla="val 50000"/>
              <a:gd name="adj2" fmla="val 65082"/>
            </a:avLst>
          </a:prstGeom>
          <a:solidFill>
            <a:srgbClr val="FF33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8945" name="矩形 38944"/>
          <p:cNvSpPr/>
          <p:nvPr/>
        </p:nvSpPr>
        <p:spPr>
          <a:xfrm>
            <a:off x="3429000" y="0"/>
            <a:ext cx="11430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>
                <a:ln w="9525" cap="flat" cmpd="sng">
                  <a:solidFill>
                    <a:srgbClr val="FF33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33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活动2</a:t>
            </a:r>
            <a:endParaRPr lang="zh-CN" altLang="en-US" sz="3600">
              <a:ln w="9525" cap="flat" cmpd="sng">
                <a:solidFill>
                  <a:srgbClr val="FF33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33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8946" name="文本框 38945"/>
          <p:cNvSpPr txBox="1"/>
          <p:nvPr/>
        </p:nvSpPr>
        <p:spPr>
          <a:xfrm>
            <a:off x="900113" y="3860800"/>
            <a:ext cx="6119812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Clr>
                <a:schemeClr val="bg1"/>
              </a:buClr>
            </a:pPr>
            <a:r>
              <a:rPr lang="zh-CN" altLang="en-US" sz="2000" b="1" dirty="0">
                <a:latin typeface="Times New Roman" panose="02020603050405020304" pitchFamily="18" charset="0"/>
              </a:rPr>
              <a:t>根据直线和圆相交、相切、相离的定义：</a:t>
            </a:r>
            <a:endParaRPr lang="zh-CN" altLang="en-US" sz="2000" b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>
                                            <p:txEl>
                                              <p:charRg st="0" end="8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916">
                                            <p:txEl>
                                              <p:charRg st="0" end="8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916">
                                            <p:txEl>
                                              <p:charRg st="0" end="8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8916">
                                            <p:txEl>
                                              <p:charRg st="0" end="8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8916">
                                            <p:txEl>
                                              <p:charRg st="0" end="8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8916">
                                            <p:txEl>
                                              <p:charRg st="0" end="8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38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30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89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89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6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8936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8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89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89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3000"/>
                                        <p:tgtEl>
                                          <p:spTgt spid="38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3000"/>
                                        <p:tgtEl>
                                          <p:spTgt spid="38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89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89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3000"/>
                                        <p:tgtEl>
                                          <p:spTgt spid="389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7" grpId="0"/>
      <p:bldP spid="38920" grpId="0"/>
      <p:bldP spid="38924" grpId="0"/>
      <p:bldP spid="38937" grpId="0"/>
      <p:bldP spid="38942" grpId="0"/>
      <p:bldP spid="38943" grpId="0" animBg="1"/>
      <p:bldP spid="3894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989" name="椭圆 41988"/>
          <p:cNvSpPr/>
          <p:nvPr/>
        </p:nvSpPr>
        <p:spPr>
          <a:xfrm>
            <a:off x="3995738" y="3395663"/>
            <a:ext cx="71437" cy="73025"/>
          </a:xfrm>
          <a:prstGeom prst="ellipse">
            <a:avLst/>
          </a:prstGeom>
          <a:solidFill>
            <a:srgbClr val="FF33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grpSp>
        <p:nvGrpSpPr>
          <p:cNvPr id="41991" name="组合 41990"/>
          <p:cNvGrpSpPr/>
          <p:nvPr/>
        </p:nvGrpSpPr>
        <p:grpSpPr>
          <a:xfrm>
            <a:off x="3276600" y="3068638"/>
            <a:ext cx="2447925" cy="2232025"/>
            <a:chOff x="2109" y="1888"/>
            <a:chExt cx="1542" cy="1406"/>
          </a:xfrm>
        </p:grpSpPr>
        <p:sp>
          <p:nvSpPr>
            <p:cNvPr id="41988" name="椭圆 41987"/>
            <p:cNvSpPr/>
            <p:nvPr/>
          </p:nvSpPr>
          <p:spPr>
            <a:xfrm>
              <a:off x="2336" y="1979"/>
              <a:ext cx="1315" cy="1315"/>
            </a:xfrm>
            <a:prstGeom prst="ellipse">
              <a:avLst/>
            </a:prstGeom>
            <a:noFill/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p>
              <a:pPr algn="ctr"/>
              <a:r>
                <a:rPr lang="en-US" altLang="zh-CN" sz="3200">
                  <a:latin typeface="Arial" panose="020B0604020202020204" pitchFamily="34" charset="0"/>
                </a:rPr>
                <a:t>·</a:t>
              </a:r>
              <a:endParaRPr lang="en-US" altLang="zh-CN" sz="3200">
                <a:latin typeface="Arial" panose="020B0604020202020204" pitchFamily="34" charset="0"/>
              </a:endParaRPr>
            </a:p>
          </p:txBody>
        </p:sp>
        <p:sp>
          <p:nvSpPr>
            <p:cNvPr id="41990" name="文本框 41989"/>
            <p:cNvSpPr txBox="1"/>
            <p:nvPr/>
          </p:nvSpPr>
          <p:spPr>
            <a:xfrm>
              <a:off x="2109" y="1888"/>
              <a:ext cx="590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</a:pPr>
              <a:r>
                <a:rPr lang="en-US" altLang="zh-CN" b="1" i="1">
                  <a:latin typeface="Times New Roman" panose="02020603050405020304" pitchFamily="18" charset="0"/>
                </a:rPr>
                <a:t>A</a:t>
              </a:r>
              <a:endParaRPr lang="en-US" altLang="zh-CN" b="1" i="1">
                <a:latin typeface="Times New Roman" panose="02020603050405020304" pitchFamily="18" charset="0"/>
              </a:endParaRPr>
            </a:p>
          </p:txBody>
        </p:sp>
      </p:grpSp>
      <p:sp>
        <p:nvSpPr>
          <p:cNvPr id="41992" name="矩形 41991"/>
          <p:cNvSpPr/>
          <p:nvPr/>
        </p:nvSpPr>
        <p:spPr>
          <a:xfrm rot="-2594257">
            <a:off x="3851275" y="5013325"/>
            <a:ext cx="4537075" cy="287338"/>
          </a:xfrm>
          <a:prstGeom prst="rect">
            <a:avLst/>
          </a:prstGeom>
          <a:solidFill>
            <a:srgbClr val="FF9900"/>
          </a:solidFill>
          <a:ln w="2857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41993" name="直接连接符 41992"/>
          <p:cNvSpPr/>
          <p:nvPr/>
        </p:nvSpPr>
        <p:spPr>
          <a:xfrm flipV="1">
            <a:off x="2555875" y="1700213"/>
            <a:ext cx="3311525" cy="3113087"/>
          </a:xfrm>
          <a:prstGeom prst="line">
            <a:avLst/>
          </a:prstGeom>
          <a:ln w="28575" cap="flat" cmpd="sng">
            <a:solidFill>
              <a:srgbClr val="0000FF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1994" name="文本框 41993"/>
          <p:cNvSpPr txBox="1"/>
          <p:nvPr/>
        </p:nvSpPr>
        <p:spPr>
          <a:xfrm>
            <a:off x="827088" y="620713"/>
            <a:ext cx="8064500" cy="10048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   1.</a:t>
            </a:r>
            <a:r>
              <a:rPr lang="zh-CN" altLang="en-US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根据直线和圆相切的定义，经过点</a:t>
            </a:r>
            <a:r>
              <a:rPr lang="en-US" altLang="zh-CN" b="1" i="1">
                <a:latin typeface="Times New Roman" panose="02020603050405020304" pitchFamily="18" charset="0"/>
              </a:rPr>
              <a:t>A</a:t>
            </a:r>
            <a:r>
              <a:rPr lang="zh-CN" altLang="en-US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用直尺近似地画出</a:t>
            </a:r>
            <a:endParaRPr lang="zh-CN" altLang="en-US" b="1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b="1">
                <a:latin typeface="华文细黑" panose="02010600040101010101" pitchFamily="2" charset="-122"/>
                <a:ea typeface="华文细黑" panose="02010600040101010101" pitchFamily="2" charset="-122"/>
              </a:rPr>
              <a:t>⊙</a:t>
            </a:r>
            <a:r>
              <a:rPr lang="en-US" altLang="zh-CN" b="1" i="1">
                <a:latin typeface="Times New Roman" panose="02020603050405020304" pitchFamily="18" charset="0"/>
              </a:rPr>
              <a:t>O</a:t>
            </a:r>
            <a:r>
              <a:rPr lang="zh-CN" altLang="en-US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的切线</a:t>
            </a:r>
            <a:r>
              <a:rPr lang="en-US" altLang="zh-CN" b="1">
                <a:latin typeface="华文细黑" panose="02010600040101010101" pitchFamily="2" charset="-122"/>
                <a:ea typeface="华文细黑" panose="02010600040101010101" pitchFamily="2" charset="-122"/>
              </a:rPr>
              <a:t>.</a:t>
            </a:r>
            <a:endParaRPr lang="en-US" altLang="zh-CN" b="1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1995" name="文本框 41994"/>
          <p:cNvSpPr txBox="1"/>
          <p:nvPr/>
        </p:nvSpPr>
        <p:spPr>
          <a:xfrm>
            <a:off x="4356100" y="4205288"/>
            <a:ext cx="792163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b="1" i="1">
                <a:latin typeface="Times New Roman" panose="02020603050405020304" pitchFamily="18" charset="0"/>
              </a:rPr>
              <a:t>O</a:t>
            </a:r>
            <a:endParaRPr lang="en-US" altLang="zh-CN" b="1" i="1">
              <a:latin typeface="Times New Roman" panose="02020603050405020304" pitchFamily="18" charset="0"/>
            </a:endParaRPr>
          </a:p>
        </p:txBody>
      </p:sp>
      <p:sp>
        <p:nvSpPr>
          <p:cNvPr id="41996" name="矩形 41995"/>
          <p:cNvSpPr/>
          <p:nvPr/>
        </p:nvSpPr>
        <p:spPr>
          <a:xfrm>
            <a:off x="3132138" y="92075"/>
            <a:ext cx="11430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>
                <a:ln w="9525" cap="flat" cmpd="sng">
                  <a:solidFill>
                    <a:srgbClr val="FF33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33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活动3</a:t>
            </a:r>
            <a:endParaRPr lang="zh-CN" altLang="en-US" sz="3600">
              <a:ln w="9525" cap="flat" cmpd="sng">
                <a:solidFill>
                  <a:srgbClr val="FF33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33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82 -0.01041 L -0.21649 -0.2307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19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600" y="-11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0"/>
                                        <p:tgtEl>
                                          <p:spTgt spid="41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15" dur="2000"/>
                                        <p:tgtEl>
                                          <p:spTgt spid="419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3012" name="文本框 43011"/>
          <p:cNvSpPr txBox="1"/>
          <p:nvPr/>
        </p:nvSpPr>
        <p:spPr>
          <a:xfrm>
            <a:off x="539750" y="188913"/>
            <a:ext cx="8353425" cy="15525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b="1" dirty="0">
                <a:latin typeface="Arial" panose="020B0604020202020204" pitchFamily="34" charset="0"/>
              </a:rPr>
              <a:t>2</a:t>
            </a:r>
            <a:r>
              <a:rPr lang="zh-CN" altLang="en-US" b="1" dirty="0">
                <a:latin typeface="Arial" panose="020B0604020202020204" pitchFamily="34" charset="0"/>
              </a:rPr>
              <a:t>．圆的直径是</a:t>
            </a:r>
            <a:r>
              <a:rPr lang="en-US" altLang="zh-CN" b="1">
                <a:latin typeface="Arial" panose="020B0604020202020204" pitchFamily="34" charset="0"/>
              </a:rPr>
              <a:t>13</a:t>
            </a:r>
            <a:r>
              <a:rPr lang="en-US" altLang="zh-CN" sz="2000" b="1">
                <a:latin typeface="Times New Roman" panose="02020603050405020304" pitchFamily="18" charset="0"/>
              </a:rPr>
              <a:t>cm</a:t>
            </a:r>
            <a:r>
              <a:rPr lang="zh-CN" altLang="en-US" b="1" dirty="0">
                <a:latin typeface="Arial" panose="020B0604020202020204" pitchFamily="34" charset="0"/>
              </a:rPr>
              <a:t>，如果直线与圆心的距离分别是</a:t>
            </a:r>
            <a:endParaRPr lang="zh-CN" altLang="en-US" b="1" dirty="0"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zh-CN" altLang="en-US" b="1" dirty="0">
                <a:latin typeface="Arial" panose="020B0604020202020204" pitchFamily="34" charset="0"/>
              </a:rPr>
              <a:t>       （</a:t>
            </a:r>
            <a:r>
              <a:rPr lang="en-US" altLang="zh-CN" b="1" dirty="0">
                <a:latin typeface="Arial" panose="020B0604020202020204" pitchFamily="34" charset="0"/>
              </a:rPr>
              <a:t>1</a:t>
            </a:r>
            <a:r>
              <a:rPr lang="zh-CN" altLang="en-US" b="1" dirty="0">
                <a:latin typeface="Arial" panose="020B0604020202020204" pitchFamily="34" charset="0"/>
              </a:rPr>
              <a:t>）</a:t>
            </a:r>
            <a:r>
              <a:rPr lang="en-US" altLang="zh-CN" b="1">
                <a:latin typeface="Arial" panose="020B0604020202020204" pitchFamily="34" charset="0"/>
              </a:rPr>
              <a:t>4.5</a:t>
            </a:r>
            <a:r>
              <a:rPr lang="en-US" altLang="zh-CN" sz="2000" b="1">
                <a:latin typeface="Times New Roman" panose="02020603050405020304" pitchFamily="18" charset="0"/>
              </a:rPr>
              <a:t>cm</a:t>
            </a:r>
            <a:r>
              <a:rPr lang="en-US" altLang="zh-CN" b="1" dirty="0">
                <a:latin typeface="Arial" panose="020B0604020202020204" pitchFamily="34" charset="0"/>
              </a:rPr>
              <a:t> </a:t>
            </a:r>
            <a:r>
              <a:rPr lang="zh-CN" altLang="en-US" b="1" dirty="0">
                <a:latin typeface="Arial" panose="020B0604020202020204" pitchFamily="34" charset="0"/>
              </a:rPr>
              <a:t>；         （</a:t>
            </a:r>
            <a:r>
              <a:rPr lang="en-US" altLang="zh-CN" b="1" dirty="0">
                <a:latin typeface="Arial" panose="020B0604020202020204" pitchFamily="34" charset="0"/>
              </a:rPr>
              <a:t>2</a:t>
            </a:r>
            <a:r>
              <a:rPr lang="zh-CN" altLang="en-US" b="1" dirty="0">
                <a:latin typeface="Arial" panose="020B0604020202020204" pitchFamily="34" charset="0"/>
              </a:rPr>
              <a:t>） </a:t>
            </a:r>
            <a:r>
              <a:rPr lang="en-US" altLang="zh-CN" b="1">
                <a:latin typeface="Arial" panose="020B0604020202020204" pitchFamily="34" charset="0"/>
              </a:rPr>
              <a:t>6.5</a:t>
            </a:r>
            <a:r>
              <a:rPr lang="en-US" altLang="zh-CN" sz="2000" b="1">
                <a:latin typeface="Times New Roman" panose="02020603050405020304" pitchFamily="18" charset="0"/>
              </a:rPr>
              <a:t>cm</a:t>
            </a:r>
            <a:r>
              <a:rPr lang="en-US" altLang="zh-CN" b="1" dirty="0">
                <a:latin typeface="Arial" panose="020B0604020202020204" pitchFamily="34" charset="0"/>
              </a:rPr>
              <a:t> </a:t>
            </a:r>
            <a:r>
              <a:rPr lang="zh-CN" altLang="en-US" b="1" dirty="0">
                <a:latin typeface="Arial" panose="020B0604020202020204" pitchFamily="34" charset="0"/>
              </a:rPr>
              <a:t>；           （</a:t>
            </a:r>
            <a:r>
              <a:rPr lang="en-US" altLang="zh-CN" b="1" dirty="0">
                <a:latin typeface="Arial" panose="020B0604020202020204" pitchFamily="34" charset="0"/>
              </a:rPr>
              <a:t>3</a:t>
            </a:r>
            <a:r>
              <a:rPr lang="zh-CN" altLang="en-US" b="1" dirty="0">
                <a:latin typeface="Arial" panose="020B0604020202020204" pitchFamily="34" charset="0"/>
              </a:rPr>
              <a:t>） </a:t>
            </a:r>
            <a:r>
              <a:rPr lang="en-US" altLang="zh-CN" b="1">
                <a:latin typeface="Arial" panose="020B0604020202020204" pitchFamily="34" charset="0"/>
              </a:rPr>
              <a:t>8</a:t>
            </a:r>
            <a:r>
              <a:rPr lang="en-US" altLang="zh-CN" sz="2000" b="1" dirty="0">
                <a:latin typeface="Times New Roman" panose="02020603050405020304" pitchFamily="18" charset="0"/>
              </a:rPr>
              <a:t>cm</a:t>
            </a:r>
            <a:r>
              <a:rPr lang="zh-CN" altLang="en-US" sz="2000" b="1" dirty="0">
                <a:latin typeface="Times New Roman" panose="02020603050405020304" pitchFamily="18" charset="0"/>
              </a:rPr>
              <a:t>，</a:t>
            </a:r>
            <a:endParaRPr lang="zh-CN" altLang="en-US" sz="2000" b="1" dirty="0"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lang="zh-CN" altLang="en-US" b="1" dirty="0">
                <a:latin typeface="Arial" panose="020B0604020202020204" pitchFamily="34" charset="0"/>
              </a:rPr>
              <a:t>       那么直线与圆分别是什么位置关系？  有几个公共点？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grpSp>
        <p:nvGrpSpPr>
          <p:cNvPr id="43083" name="组合 43082"/>
          <p:cNvGrpSpPr/>
          <p:nvPr/>
        </p:nvGrpSpPr>
        <p:grpSpPr>
          <a:xfrm>
            <a:off x="971550" y="5876925"/>
            <a:ext cx="7273925" cy="396875"/>
            <a:chOff x="930" y="3702"/>
            <a:chExt cx="4582" cy="250"/>
          </a:xfrm>
        </p:grpSpPr>
        <p:sp>
          <p:nvSpPr>
            <p:cNvPr id="43022" name="文本框 43021"/>
            <p:cNvSpPr txBox="1"/>
            <p:nvPr/>
          </p:nvSpPr>
          <p:spPr>
            <a:xfrm>
              <a:off x="930" y="3702"/>
              <a:ext cx="4582" cy="25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2000" b="1" dirty="0">
                  <a:latin typeface="Arial" panose="020B0604020202020204" pitchFamily="34" charset="0"/>
                </a:rPr>
                <a:t>（</a:t>
              </a:r>
              <a:r>
                <a:rPr lang="en-US" altLang="zh-CN" sz="2000" b="1" dirty="0">
                  <a:latin typeface="Arial" panose="020B0604020202020204" pitchFamily="34" charset="0"/>
                </a:rPr>
                <a:t>3</a:t>
              </a:r>
              <a:r>
                <a:rPr lang="zh-CN" altLang="en-US" sz="2000" b="1" dirty="0">
                  <a:latin typeface="Arial" panose="020B0604020202020204" pitchFamily="34" charset="0"/>
                </a:rPr>
                <a:t>）圆心距    </a:t>
              </a:r>
              <a:r>
                <a:rPr lang="en-US" altLang="zh-CN" sz="2000" b="1" i="1">
                  <a:latin typeface="Times New Roman" panose="02020603050405020304" pitchFamily="18" charset="0"/>
                  <a:sym typeface="Wingdings" panose="05000000000000000000" pitchFamily="2" charset="2"/>
                </a:rPr>
                <a:t>d=</a:t>
              </a:r>
              <a:r>
                <a:rPr lang="en-US" altLang="zh-CN" sz="2000" b="1">
                  <a:latin typeface="Arial" panose="020B0604020202020204" pitchFamily="34" charset="0"/>
                  <a:sym typeface="Wingdings" panose="05000000000000000000" pitchFamily="2" charset="2"/>
                </a:rPr>
                <a:t>8</a:t>
              </a:r>
              <a:r>
                <a:rPr lang="en-US" altLang="zh-CN" sz="2000" b="1">
                  <a:latin typeface="Times New Roman" panose="02020603050405020304" pitchFamily="18" charset="0"/>
                  <a:sym typeface="Wingdings" panose="05000000000000000000" pitchFamily="2" charset="2"/>
                </a:rPr>
                <a:t>cm</a:t>
              </a:r>
              <a:r>
                <a:rPr lang="zh-CN" altLang="en-US" sz="2000" b="1" dirty="0">
                  <a:latin typeface="Arial" panose="020B0604020202020204" pitchFamily="34" charset="0"/>
                  <a:sym typeface="Wingdings" panose="05000000000000000000" pitchFamily="2" charset="2"/>
                </a:rPr>
                <a:t>＞</a:t>
              </a:r>
              <a:r>
                <a:rPr lang="en-US" altLang="zh-CN" sz="2000" b="1" i="1">
                  <a:latin typeface="Times New Roman" panose="02020603050405020304" pitchFamily="18" charset="0"/>
                  <a:sym typeface="Wingdings" panose="05000000000000000000" pitchFamily="2" charset="2"/>
                </a:rPr>
                <a:t>r = 6.5</a:t>
              </a:r>
              <a:r>
                <a:rPr lang="en-US" altLang="zh-CN" sz="2000" b="1">
                  <a:latin typeface="Times New Roman" panose="02020603050405020304" pitchFamily="18" charset="0"/>
                  <a:sym typeface="Wingdings" panose="05000000000000000000" pitchFamily="2" charset="2"/>
                </a:rPr>
                <a:t>cm</a:t>
              </a:r>
              <a:r>
                <a:rPr lang="en-US" altLang="zh-CN" sz="2000" b="1" dirty="0">
                  <a:latin typeface="Arial" panose="020B0604020202020204" pitchFamily="34" charset="0"/>
                  <a:sym typeface="Wingdings" panose="05000000000000000000" pitchFamily="2" charset="2"/>
                </a:rPr>
                <a:t>                    </a:t>
              </a:r>
              <a:r>
                <a:rPr lang="zh-CN" altLang="en-US" sz="2000" b="1" dirty="0">
                  <a:latin typeface="Arial" panose="020B0604020202020204" pitchFamily="34" charset="0"/>
                  <a:sym typeface="Wingdings" panose="05000000000000000000" pitchFamily="2" charset="2"/>
                </a:rPr>
                <a:t>直线与圆相离，</a:t>
              </a:r>
              <a:endParaRPr lang="zh-CN" altLang="en-US" sz="2000" b="1" dirty="0">
                <a:latin typeface="Arial" panose="020B0604020202020204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43023" name="左右箭头 43022"/>
            <p:cNvSpPr/>
            <p:nvPr/>
          </p:nvSpPr>
          <p:spPr>
            <a:xfrm>
              <a:off x="3515" y="3726"/>
              <a:ext cx="545" cy="181"/>
            </a:xfrm>
            <a:prstGeom prst="leftRightArrow">
              <a:avLst>
                <a:gd name="adj1" fmla="val 50000"/>
                <a:gd name="adj2" fmla="val 60220"/>
              </a:avLst>
            </a:prstGeom>
            <a:solidFill>
              <a:srgbClr val="FF99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43024" name="文本框 43023"/>
          <p:cNvSpPr txBox="1"/>
          <p:nvPr/>
        </p:nvSpPr>
        <p:spPr>
          <a:xfrm>
            <a:off x="2339975" y="4437063"/>
            <a:ext cx="2376488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000" b="1" dirty="0">
                <a:solidFill>
                  <a:srgbClr val="0000FF"/>
                </a:solidFill>
                <a:latin typeface="Arial" panose="020B0604020202020204" pitchFamily="34" charset="0"/>
              </a:rPr>
              <a:t>有两个公共点；</a:t>
            </a:r>
            <a:endParaRPr lang="zh-CN" altLang="en-US" sz="2000" b="1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43025" name="文本框 43024"/>
          <p:cNvSpPr txBox="1"/>
          <p:nvPr/>
        </p:nvSpPr>
        <p:spPr>
          <a:xfrm>
            <a:off x="2124075" y="5373688"/>
            <a:ext cx="2087563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2000" b="1" dirty="0">
                <a:solidFill>
                  <a:srgbClr val="0000FF"/>
                </a:solidFill>
                <a:latin typeface="Arial" panose="020B0604020202020204" pitchFamily="34" charset="0"/>
              </a:rPr>
              <a:t>有一个公共点；</a:t>
            </a:r>
            <a:endParaRPr lang="zh-CN" altLang="en-US" sz="2000" b="1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43026" name="文本框 43025"/>
          <p:cNvSpPr txBox="1"/>
          <p:nvPr/>
        </p:nvSpPr>
        <p:spPr>
          <a:xfrm>
            <a:off x="2124075" y="6308725"/>
            <a:ext cx="2232025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2000" b="1" dirty="0">
                <a:solidFill>
                  <a:srgbClr val="0000FF"/>
                </a:solidFill>
                <a:latin typeface="Arial" panose="020B0604020202020204" pitchFamily="34" charset="0"/>
              </a:rPr>
              <a:t>没有公共点</a:t>
            </a:r>
            <a:r>
              <a:rPr lang="en-US" altLang="zh-CN" sz="2000" b="1">
                <a:solidFill>
                  <a:srgbClr val="0000FF"/>
                </a:solidFill>
                <a:latin typeface="Arial" panose="020B0604020202020204" pitchFamily="34" charset="0"/>
              </a:rPr>
              <a:t>.</a:t>
            </a:r>
            <a:endParaRPr lang="en-US" altLang="zh-CN" sz="2000" b="1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grpSp>
        <p:nvGrpSpPr>
          <p:cNvPr id="43074" name="组合 43073"/>
          <p:cNvGrpSpPr/>
          <p:nvPr/>
        </p:nvGrpSpPr>
        <p:grpSpPr>
          <a:xfrm>
            <a:off x="468313" y="2200275"/>
            <a:ext cx="2447925" cy="1619250"/>
            <a:chOff x="249" y="1163"/>
            <a:chExt cx="1542" cy="1020"/>
          </a:xfrm>
        </p:grpSpPr>
        <p:grpSp>
          <p:nvGrpSpPr>
            <p:cNvPr id="43073" name="组合 43072"/>
            <p:cNvGrpSpPr/>
            <p:nvPr/>
          </p:nvGrpSpPr>
          <p:grpSpPr>
            <a:xfrm>
              <a:off x="249" y="1163"/>
              <a:ext cx="1542" cy="1020"/>
              <a:chOff x="249" y="1163"/>
              <a:chExt cx="1542" cy="1020"/>
            </a:xfrm>
          </p:grpSpPr>
          <p:sp>
            <p:nvSpPr>
              <p:cNvPr id="43029" name="文本框 43028"/>
              <p:cNvSpPr txBox="1"/>
              <p:nvPr/>
            </p:nvSpPr>
            <p:spPr>
              <a:xfrm>
                <a:off x="521" y="1888"/>
                <a:ext cx="182" cy="25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algn="ctr">
                  <a:spcBef>
                    <a:spcPct val="50000"/>
                  </a:spcBef>
                </a:pPr>
                <a:r>
                  <a:rPr lang="en-US" altLang="zh-CN" sz="2000" b="1" i="1">
                    <a:latin typeface="Times New Roman" panose="02020603050405020304" pitchFamily="18" charset="0"/>
                  </a:rPr>
                  <a:t>A</a:t>
                </a:r>
                <a:endParaRPr lang="en-US" altLang="zh-CN" sz="2000" b="1" i="1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3030" name="文本框 43029"/>
              <p:cNvSpPr txBox="1"/>
              <p:nvPr/>
            </p:nvSpPr>
            <p:spPr>
              <a:xfrm>
                <a:off x="1156" y="1933"/>
                <a:ext cx="590" cy="25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algn="ctr">
                  <a:spcBef>
                    <a:spcPct val="50000"/>
                  </a:spcBef>
                </a:pPr>
                <a:r>
                  <a:rPr lang="en-US" altLang="zh-CN" sz="2000" b="1" i="1">
                    <a:latin typeface="Times New Roman" panose="02020603050405020304" pitchFamily="18" charset="0"/>
                  </a:rPr>
                  <a:t>B</a:t>
                </a:r>
                <a:endParaRPr lang="en-US" altLang="zh-CN" sz="2000" b="1" i="1">
                  <a:latin typeface="Times New Roman" panose="02020603050405020304" pitchFamily="18" charset="0"/>
                </a:endParaRPr>
              </a:p>
            </p:txBody>
          </p:sp>
          <p:grpSp>
            <p:nvGrpSpPr>
              <p:cNvPr id="43072" name="组合 43071"/>
              <p:cNvGrpSpPr/>
              <p:nvPr/>
            </p:nvGrpSpPr>
            <p:grpSpPr>
              <a:xfrm>
                <a:off x="249" y="1163"/>
                <a:ext cx="1542" cy="952"/>
                <a:chOff x="249" y="1162"/>
                <a:chExt cx="1542" cy="952"/>
              </a:xfrm>
            </p:grpSpPr>
            <p:grpSp>
              <p:nvGrpSpPr>
                <p:cNvPr id="43071" name="组合 43070"/>
                <p:cNvGrpSpPr/>
                <p:nvPr/>
              </p:nvGrpSpPr>
              <p:grpSpPr>
                <a:xfrm>
                  <a:off x="249" y="1162"/>
                  <a:ext cx="1542" cy="952"/>
                  <a:chOff x="567" y="1143"/>
                  <a:chExt cx="1542" cy="952"/>
                </a:xfrm>
              </p:grpSpPr>
              <p:sp>
                <p:nvSpPr>
                  <p:cNvPr id="43067" name="椭圆 43066"/>
                  <p:cNvSpPr/>
                  <p:nvPr/>
                </p:nvSpPr>
                <p:spPr>
                  <a:xfrm>
                    <a:off x="884" y="1143"/>
                    <a:ext cx="952" cy="952"/>
                  </a:xfrm>
                  <a:prstGeom prst="ellipse">
                    <a:avLst/>
                  </a:prstGeom>
                  <a:solidFill>
                    <a:schemeClr val="bg1"/>
                  </a:solidFill>
                  <a:ln w="28575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p>
                    <a:pPr algn="ctr"/>
                    <a:r>
                      <a:rPr lang="en-US" altLang="zh-CN" sz="3200">
                        <a:latin typeface="Arial" panose="020B0604020202020204" pitchFamily="34" charset="0"/>
                      </a:rPr>
                      <a:t>·</a:t>
                    </a:r>
                    <a:endParaRPr lang="en-US" altLang="zh-CN" sz="320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43068" name="直接连接符 43067"/>
                  <p:cNvSpPr/>
                  <p:nvPr/>
                </p:nvSpPr>
                <p:spPr>
                  <a:xfrm>
                    <a:off x="1365" y="1642"/>
                    <a:ext cx="0" cy="272"/>
                  </a:xfrm>
                  <a:prstGeom prst="line">
                    <a:avLst/>
                  </a:prstGeom>
                  <a:ln w="9525" cap="flat" cmpd="sng">
                    <a:solidFill>
                      <a:srgbClr val="FF33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43069" name="直接连接符 43068"/>
                  <p:cNvSpPr/>
                  <p:nvPr/>
                </p:nvSpPr>
                <p:spPr>
                  <a:xfrm flipV="1">
                    <a:off x="1338" y="1325"/>
                    <a:ext cx="409" cy="317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43070" name="直接连接符 43069"/>
                  <p:cNvSpPr/>
                  <p:nvPr/>
                </p:nvSpPr>
                <p:spPr>
                  <a:xfrm>
                    <a:off x="567" y="1933"/>
                    <a:ext cx="1542" cy="0"/>
                  </a:xfrm>
                  <a:prstGeom prst="line">
                    <a:avLst/>
                  </a:prstGeom>
                  <a:ln w="28575" cap="flat" cmpd="sng">
                    <a:solidFill>
                      <a:srgbClr val="0000FF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</p:grpSp>
            <p:sp>
              <p:nvSpPr>
                <p:cNvPr id="43044" name="文本框 43043"/>
                <p:cNvSpPr txBox="1"/>
                <p:nvPr/>
              </p:nvSpPr>
              <p:spPr>
                <a:xfrm>
                  <a:off x="839" y="1313"/>
                  <a:ext cx="589" cy="212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>
                  <a:spAutoFit/>
                </a:bodyPr>
                <a:p>
                  <a:pPr algn="ctr">
                    <a:spcBef>
                      <a:spcPct val="50000"/>
                    </a:spcBef>
                  </a:pPr>
                  <a:r>
                    <a:rPr lang="en-US" altLang="zh-CN" sz="1600" b="1">
                      <a:solidFill>
                        <a:srgbClr val="FF3300"/>
                      </a:solidFill>
                      <a:latin typeface="Arial" panose="020B0604020202020204" pitchFamily="34" charset="0"/>
                    </a:rPr>
                    <a:t>6.5</a:t>
                  </a:r>
                  <a:r>
                    <a:rPr lang="en-US" altLang="zh-CN" sz="1600" b="1">
                      <a:solidFill>
                        <a:srgbClr val="FF9900"/>
                      </a:solidFill>
                      <a:latin typeface="Arial" panose="020B0604020202020204" pitchFamily="34" charset="0"/>
                    </a:rPr>
                    <a:t>c</a:t>
                  </a:r>
                  <a:r>
                    <a:rPr lang="en-US" altLang="zh-CN" sz="1600" b="1">
                      <a:solidFill>
                        <a:srgbClr val="FF9900"/>
                      </a:solidFill>
                      <a:latin typeface="Times New Roman" panose="02020603050405020304" pitchFamily="18" charset="0"/>
                    </a:rPr>
                    <a:t>m</a:t>
                  </a:r>
                  <a:endParaRPr lang="en-US" altLang="zh-CN" sz="1600" b="1">
                    <a:solidFill>
                      <a:srgbClr val="FF9900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3056" name="文本框 43055"/>
                <p:cNvSpPr txBox="1"/>
                <p:nvPr/>
              </p:nvSpPr>
              <p:spPr>
                <a:xfrm>
                  <a:off x="1020" y="1721"/>
                  <a:ext cx="635" cy="212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>
                  <a:spAutoFit/>
                </a:bodyPr>
                <a:p>
                  <a:pPr algn="ctr">
                    <a:spcBef>
                      <a:spcPct val="50000"/>
                    </a:spcBef>
                  </a:pPr>
                  <a:r>
                    <a:rPr lang="en-US" altLang="zh-CN" sz="1600" b="1" i="1">
                      <a:solidFill>
                        <a:srgbClr val="FF9900"/>
                      </a:solidFill>
                      <a:latin typeface="Times New Roman" panose="02020603050405020304" pitchFamily="18" charset="0"/>
                    </a:rPr>
                    <a:t>d</a:t>
                  </a:r>
                  <a:r>
                    <a:rPr lang="en-US" altLang="zh-CN" sz="1600" b="1">
                      <a:solidFill>
                        <a:srgbClr val="FF9900"/>
                      </a:solidFill>
                      <a:latin typeface="Arial" panose="020B0604020202020204" pitchFamily="34" charset="0"/>
                    </a:rPr>
                    <a:t>=4.5</a:t>
                  </a:r>
                  <a:r>
                    <a:rPr lang="en-US" altLang="zh-CN" sz="1600" b="1">
                      <a:solidFill>
                        <a:srgbClr val="FF9900"/>
                      </a:solidFill>
                      <a:latin typeface="Times New Roman" panose="02020603050405020304" pitchFamily="18" charset="0"/>
                    </a:rPr>
                    <a:t>cm</a:t>
                  </a:r>
                  <a:endParaRPr lang="en-US" altLang="zh-CN" sz="1600" b="1">
                    <a:solidFill>
                      <a:srgbClr val="FF9900"/>
                    </a:solidFill>
                    <a:latin typeface="Times New Roman" panose="02020603050405020304" pitchFamily="18" charset="0"/>
                  </a:endParaRPr>
                </a:p>
              </p:txBody>
            </p:sp>
          </p:grpSp>
        </p:grpSp>
        <p:sp>
          <p:nvSpPr>
            <p:cNvPr id="43031" name="文本框 43030"/>
            <p:cNvSpPr txBox="1"/>
            <p:nvPr/>
          </p:nvSpPr>
          <p:spPr>
            <a:xfrm>
              <a:off x="794" y="1480"/>
              <a:ext cx="317" cy="25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</a:pPr>
              <a:r>
                <a:rPr lang="en-US" altLang="zh-CN" sz="2000" b="1" i="1">
                  <a:latin typeface="Times New Roman" panose="02020603050405020304" pitchFamily="18" charset="0"/>
                </a:rPr>
                <a:t>O</a:t>
              </a:r>
              <a:endParaRPr lang="en-US" altLang="zh-CN" sz="2000" b="1" i="1">
                <a:latin typeface="Times New Roman" panose="02020603050405020304" pitchFamily="18" charset="0"/>
              </a:endParaRPr>
            </a:p>
          </p:txBody>
        </p:sp>
        <p:sp>
          <p:nvSpPr>
            <p:cNvPr id="43048" name="文本框 43047"/>
            <p:cNvSpPr txBox="1"/>
            <p:nvPr/>
          </p:nvSpPr>
          <p:spPr>
            <a:xfrm>
              <a:off x="793" y="1888"/>
              <a:ext cx="454" cy="25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</a:pPr>
              <a:r>
                <a:rPr lang="en-US" altLang="zh-CN" sz="2000" b="1" i="1">
                  <a:latin typeface="Times New Roman" panose="02020603050405020304" pitchFamily="18" charset="0"/>
                </a:rPr>
                <a:t>M</a:t>
              </a:r>
              <a:endParaRPr lang="en-US" altLang="zh-CN" sz="2000" b="1" i="1"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43084" name="组合 43083"/>
          <p:cNvGrpSpPr/>
          <p:nvPr/>
        </p:nvGrpSpPr>
        <p:grpSpPr>
          <a:xfrm>
            <a:off x="1042988" y="4797425"/>
            <a:ext cx="8101012" cy="854075"/>
            <a:chOff x="657" y="3022"/>
            <a:chExt cx="5103" cy="538"/>
          </a:xfrm>
        </p:grpSpPr>
        <p:sp>
          <p:nvSpPr>
            <p:cNvPr id="43020" name="文本框 43019"/>
            <p:cNvSpPr txBox="1"/>
            <p:nvPr/>
          </p:nvSpPr>
          <p:spPr>
            <a:xfrm>
              <a:off x="657" y="3022"/>
              <a:ext cx="5103" cy="53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2000" b="1" dirty="0">
                  <a:latin typeface="Arial" panose="020B0604020202020204" pitchFamily="34" charset="0"/>
                </a:rPr>
                <a:t>（</a:t>
              </a:r>
              <a:r>
                <a:rPr lang="en-US" altLang="zh-CN" sz="2000" b="1" dirty="0">
                  <a:latin typeface="Arial" panose="020B0604020202020204" pitchFamily="34" charset="0"/>
                </a:rPr>
                <a:t>2</a:t>
              </a:r>
              <a:r>
                <a:rPr lang="zh-CN" altLang="en-US" sz="2000" b="1" dirty="0">
                  <a:latin typeface="Arial" panose="020B0604020202020204" pitchFamily="34" charset="0"/>
                </a:rPr>
                <a:t>）</a:t>
              </a:r>
              <a:r>
                <a:rPr lang="zh-CN" altLang="en-US" sz="2000" b="1" dirty="0">
                  <a:latin typeface="Arial" panose="020B0604020202020204" pitchFamily="34" charset="0"/>
                  <a:sym typeface="Wingdings" panose="05000000000000000000" pitchFamily="2" charset="2"/>
                </a:rPr>
                <a:t>圆心距 </a:t>
              </a:r>
              <a:r>
                <a:rPr lang="zh-CN" altLang="en-US" sz="2000" b="1">
                  <a:latin typeface="Arial" panose="020B0604020202020204" pitchFamily="34" charset="0"/>
                  <a:sym typeface="Wingdings" panose="05000000000000000000" pitchFamily="2" charset="2"/>
                </a:rPr>
                <a:t>      </a:t>
              </a:r>
              <a:r>
                <a:rPr lang="en-US" altLang="zh-CN" sz="2000" b="1" i="1">
                  <a:latin typeface="Times New Roman" panose="02020603050405020304" pitchFamily="18" charset="0"/>
                  <a:sym typeface="Wingdings" panose="05000000000000000000" pitchFamily="2" charset="2"/>
                </a:rPr>
                <a:t>d=</a:t>
              </a:r>
              <a:r>
                <a:rPr lang="en-US" altLang="zh-CN" sz="2000" b="1">
                  <a:latin typeface="Arial" panose="020B0604020202020204" pitchFamily="34" charset="0"/>
                  <a:sym typeface="Wingdings" panose="05000000000000000000" pitchFamily="2" charset="2"/>
                </a:rPr>
                <a:t>6.5</a:t>
              </a:r>
              <a:r>
                <a:rPr lang="en-US" altLang="zh-CN" sz="2000" b="1">
                  <a:latin typeface="Times New Roman" panose="02020603050405020304" pitchFamily="18" charset="0"/>
                  <a:sym typeface="Wingdings" panose="05000000000000000000" pitchFamily="2" charset="2"/>
                </a:rPr>
                <a:t>cm</a:t>
              </a:r>
              <a:r>
                <a:rPr lang="en-US" altLang="zh-CN" sz="2000" b="1">
                  <a:latin typeface="Arial" panose="020B0604020202020204" pitchFamily="34" charset="0"/>
                  <a:sym typeface="Wingdings" panose="05000000000000000000" pitchFamily="2" charset="2"/>
                </a:rPr>
                <a:t> </a:t>
              </a:r>
              <a:r>
                <a:rPr lang="en-US" altLang="zh-CN" sz="2000" b="1" i="1">
                  <a:latin typeface="Times New Roman" panose="02020603050405020304" pitchFamily="18" charset="0"/>
                  <a:sym typeface="Wingdings" panose="05000000000000000000" pitchFamily="2" charset="2"/>
                </a:rPr>
                <a:t>= r = 6.5</a:t>
              </a:r>
              <a:r>
                <a:rPr lang="en-US" altLang="zh-CN" sz="2000" b="1">
                  <a:latin typeface="Times New Roman" panose="02020603050405020304" pitchFamily="18" charset="0"/>
                  <a:sym typeface="Wingdings" panose="05000000000000000000" pitchFamily="2" charset="2"/>
                </a:rPr>
                <a:t>cm</a:t>
              </a:r>
              <a:r>
                <a:rPr lang="en-US" altLang="zh-CN" sz="2000" b="1" dirty="0">
                  <a:latin typeface="Arial" panose="020B0604020202020204" pitchFamily="34" charset="0"/>
                  <a:sym typeface="Wingdings" panose="05000000000000000000" pitchFamily="2" charset="2"/>
                </a:rPr>
                <a:t>                  </a:t>
              </a:r>
              <a:r>
                <a:rPr lang="zh-CN" altLang="en-US" sz="2000" b="1" dirty="0">
                  <a:latin typeface="Arial" panose="020B0604020202020204" pitchFamily="34" charset="0"/>
                  <a:sym typeface="Wingdings" panose="05000000000000000000" pitchFamily="2" charset="2"/>
                </a:rPr>
                <a:t>直线与圆相切，</a:t>
              </a:r>
              <a:endParaRPr lang="zh-CN" altLang="en-US" sz="2000" b="1" dirty="0">
                <a:latin typeface="Arial" panose="020B0604020202020204" pitchFamily="34" charset="0"/>
                <a:sym typeface="Wingdings" panose="05000000000000000000" pitchFamily="2" charset="2"/>
              </a:endParaRPr>
            </a:p>
            <a:p>
              <a:pPr>
                <a:spcBef>
                  <a:spcPct val="50000"/>
                </a:spcBef>
              </a:pPr>
              <a:endParaRPr lang="zh-CN" altLang="en-US" sz="2000" b="1" dirty="0">
                <a:latin typeface="Arial" panose="020B0604020202020204" pitchFamily="34" charset="0"/>
              </a:endParaRPr>
            </a:p>
          </p:txBody>
        </p:sp>
        <p:sp>
          <p:nvSpPr>
            <p:cNvPr id="43051" name="左右箭头 43050"/>
            <p:cNvSpPr/>
            <p:nvPr/>
          </p:nvSpPr>
          <p:spPr>
            <a:xfrm>
              <a:off x="3469" y="3067"/>
              <a:ext cx="545" cy="181"/>
            </a:xfrm>
            <a:prstGeom prst="leftRightArrow">
              <a:avLst>
                <a:gd name="adj1" fmla="val 50000"/>
                <a:gd name="adj2" fmla="val 60220"/>
              </a:avLst>
            </a:prstGeom>
            <a:solidFill>
              <a:srgbClr val="FF99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43082" name="组合 43081"/>
          <p:cNvGrpSpPr/>
          <p:nvPr/>
        </p:nvGrpSpPr>
        <p:grpSpPr>
          <a:xfrm>
            <a:off x="3563938" y="1916113"/>
            <a:ext cx="2016125" cy="1866900"/>
            <a:chOff x="2154" y="1207"/>
            <a:chExt cx="1270" cy="1176"/>
          </a:xfrm>
        </p:grpSpPr>
        <p:sp>
          <p:nvSpPr>
            <p:cNvPr id="43015" name="椭圆 43014"/>
            <p:cNvSpPr/>
            <p:nvPr/>
          </p:nvSpPr>
          <p:spPr>
            <a:xfrm>
              <a:off x="2290" y="1207"/>
              <a:ext cx="952" cy="952"/>
            </a:xfrm>
            <a:prstGeom prst="ellipse">
              <a:avLst/>
            </a:prstGeom>
            <a:solidFill>
              <a:schemeClr val="bg1"/>
            </a:solidFill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p>
              <a:pPr algn="ctr"/>
              <a:r>
                <a:rPr lang="en-US" altLang="zh-CN">
                  <a:latin typeface="Arial" panose="020B0604020202020204" pitchFamily="34" charset="0"/>
                </a:rPr>
                <a:t>·</a:t>
              </a:r>
              <a:endParaRPr lang="en-US" altLang="zh-CN">
                <a:latin typeface="Arial" panose="020B0604020202020204" pitchFamily="34" charset="0"/>
              </a:endParaRPr>
            </a:p>
          </p:txBody>
        </p:sp>
        <p:sp>
          <p:nvSpPr>
            <p:cNvPr id="43049" name="文本框 43048"/>
            <p:cNvSpPr txBox="1"/>
            <p:nvPr/>
          </p:nvSpPr>
          <p:spPr>
            <a:xfrm>
              <a:off x="2535" y="2133"/>
              <a:ext cx="408" cy="25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</a:pPr>
              <a:r>
                <a:rPr lang="en-US" altLang="zh-CN" sz="2000" b="1" i="1">
                  <a:latin typeface="Times New Roman" panose="02020603050405020304" pitchFamily="18" charset="0"/>
                </a:rPr>
                <a:t>N</a:t>
              </a:r>
              <a:endParaRPr lang="en-US" altLang="zh-CN" sz="2000" b="1" i="1">
                <a:latin typeface="Times New Roman" panose="02020603050405020304" pitchFamily="18" charset="0"/>
              </a:endParaRPr>
            </a:p>
          </p:txBody>
        </p:sp>
        <p:grpSp>
          <p:nvGrpSpPr>
            <p:cNvPr id="43081" name="组合 43080"/>
            <p:cNvGrpSpPr/>
            <p:nvPr/>
          </p:nvGrpSpPr>
          <p:grpSpPr>
            <a:xfrm>
              <a:off x="2154" y="1253"/>
              <a:ext cx="1270" cy="907"/>
              <a:chOff x="2154" y="1253"/>
              <a:chExt cx="1270" cy="907"/>
            </a:xfrm>
          </p:grpSpPr>
          <p:sp>
            <p:nvSpPr>
              <p:cNvPr id="43027" name="直接连接符 43026"/>
              <p:cNvSpPr/>
              <p:nvPr/>
            </p:nvSpPr>
            <p:spPr>
              <a:xfrm flipV="1">
                <a:off x="2154" y="2160"/>
                <a:ext cx="1270" cy="0"/>
              </a:xfrm>
              <a:prstGeom prst="line">
                <a:avLst/>
              </a:prstGeom>
              <a:ln w="28575" cap="flat" cmpd="sng">
                <a:solidFill>
                  <a:srgbClr val="0000FF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43032" name="文本框 43031"/>
              <p:cNvSpPr txBox="1"/>
              <p:nvPr/>
            </p:nvSpPr>
            <p:spPr>
              <a:xfrm>
                <a:off x="2516" y="1547"/>
                <a:ext cx="317" cy="25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algn="ctr">
                  <a:spcBef>
                    <a:spcPct val="50000"/>
                  </a:spcBef>
                </a:pPr>
                <a:r>
                  <a:rPr lang="en-US" altLang="zh-CN" sz="2000" b="1" i="1">
                    <a:latin typeface="Times New Roman" panose="02020603050405020304" pitchFamily="18" charset="0"/>
                  </a:rPr>
                  <a:t>O</a:t>
                </a:r>
                <a:endParaRPr lang="en-US" altLang="zh-CN" sz="2000" b="1" i="1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3040" name="任意多边形 43039"/>
              <p:cNvSpPr/>
              <p:nvPr/>
            </p:nvSpPr>
            <p:spPr>
              <a:xfrm>
                <a:off x="2745" y="1389"/>
                <a:ext cx="407" cy="303"/>
              </a:xfrm>
              <a:custGeom>
                <a:avLst/>
                <a:gdLst/>
                <a:ahLst/>
                <a:cxnLst/>
                <a:pathLst>
                  <a:path w="407" h="303">
                    <a:moveTo>
                      <a:pt x="0" y="303"/>
                    </a:moveTo>
                    <a:lnTo>
                      <a:pt x="407" y="0"/>
                    </a:lnTo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43047" name="直接连接符 43046"/>
              <p:cNvSpPr/>
              <p:nvPr/>
            </p:nvSpPr>
            <p:spPr>
              <a:xfrm>
                <a:off x="2762" y="1697"/>
                <a:ext cx="0" cy="454"/>
              </a:xfrm>
              <a:prstGeom prst="line">
                <a:avLst/>
              </a:prstGeom>
              <a:ln w="9525" cap="flat" cmpd="sng">
                <a:solidFill>
                  <a:srgbClr val="FF33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43045" name="文本框 43044"/>
              <p:cNvSpPr txBox="1"/>
              <p:nvPr/>
            </p:nvSpPr>
            <p:spPr>
              <a:xfrm>
                <a:off x="2426" y="1253"/>
                <a:ext cx="589" cy="21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algn="ctr">
                  <a:spcBef>
                    <a:spcPct val="50000"/>
                  </a:spcBef>
                </a:pPr>
                <a:r>
                  <a:rPr lang="en-US" altLang="zh-CN" sz="1600" b="1">
                    <a:solidFill>
                      <a:srgbClr val="FF3300"/>
                    </a:solidFill>
                    <a:latin typeface="Arial" panose="020B0604020202020204" pitchFamily="34" charset="0"/>
                  </a:rPr>
                  <a:t>6.5c</a:t>
                </a:r>
                <a:r>
                  <a:rPr lang="en-US" altLang="zh-CN" sz="1600" b="1" i="1">
                    <a:solidFill>
                      <a:srgbClr val="FF9900"/>
                    </a:solidFill>
                    <a:latin typeface="Times New Roman" panose="02020603050405020304" pitchFamily="18" charset="0"/>
                  </a:rPr>
                  <a:t>m</a:t>
                </a:r>
                <a:endParaRPr lang="en-US" altLang="zh-CN" sz="1600" b="1" i="1">
                  <a:solidFill>
                    <a:srgbClr val="FF9900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3057" name="文本框 43056"/>
              <p:cNvSpPr txBox="1"/>
              <p:nvPr/>
            </p:nvSpPr>
            <p:spPr>
              <a:xfrm>
                <a:off x="2698" y="1812"/>
                <a:ext cx="726" cy="21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algn="ctr">
                  <a:spcBef>
                    <a:spcPct val="50000"/>
                  </a:spcBef>
                </a:pPr>
                <a:r>
                  <a:rPr lang="en-US" altLang="zh-CN" sz="1600" b="1" i="1">
                    <a:solidFill>
                      <a:srgbClr val="FF9900"/>
                    </a:solidFill>
                    <a:latin typeface="Times New Roman" panose="02020603050405020304" pitchFamily="18" charset="0"/>
                  </a:rPr>
                  <a:t>d</a:t>
                </a:r>
                <a:r>
                  <a:rPr lang="en-US" altLang="zh-CN" sz="1600" b="1">
                    <a:solidFill>
                      <a:srgbClr val="FF3300"/>
                    </a:solidFill>
                    <a:latin typeface="Arial" panose="020B0604020202020204" pitchFamily="34" charset="0"/>
                  </a:rPr>
                  <a:t>=6.5</a:t>
                </a:r>
                <a:r>
                  <a:rPr lang="en-US" altLang="zh-CN" sz="1600" b="1">
                    <a:solidFill>
                      <a:srgbClr val="FF9900"/>
                    </a:solidFill>
                    <a:latin typeface="Times New Roman" panose="02020603050405020304" pitchFamily="18" charset="0"/>
                  </a:rPr>
                  <a:t>cm</a:t>
                </a:r>
                <a:endParaRPr lang="en-US" altLang="zh-CN" sz="1600" b="1">
                  <a:solidFill>
                    <a:srgbClr val="FF9900"/>
                  </a:solidFill>
                  <a:latin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43053" name="组合 43052"/>
          <p:cNvGrpSpPr/>
          <p:nvPr/>
        </p:nvGrpSpPr>
        <p:grpSpPr>
          <a:xfrm>
            <a:off x="611188" y="3968750"/>
            <a:ext cx="8064500" cy="396875"/>
            <a:chOff x="385" y="2681"/>
            <a:chExt cx="5080" cy="250"/>
          </a:xfrm>
        </p:grpSpPr>
        <p:sp>
          <p:nvSpPr>
            <p:cNvPr id="43017" name="文本框 43016"/>
            <p:cNvSpPr txBox="1"/>
            <p:nvPr/>
          </p:nvSpPr>
          <p:spPr>
            <a:xfrm>
              <a:off x="385" y="2681"/>
              <a:ext cx="5080" cy="25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2000" b="1" dirty="0">
                  <a:latin typeface="Arial" panose="020B0604020202020204" pitchFamily="34" charset="0"/>
                </a:rPr>
                <a:t>解</a:t>
              </a:r>
              <a:r>
                <a:rPr lang="zh-CN" altLang="en-US" sz="2000" b="1" dirty="0">
                  <a:latin typeface="Arial" panose="020B0604020202020204" pitchFamily="34" charset="0"/>
                  <a:sym typeface="Wingdings" panose="05000000000000000000" pitchFamily="2" charset="2"/>
                </a:rPr>
                <a:t>   （</a:t>
              </a:r>
              <a:r>
                <a:rPr lang="en-US" altLang="zh-CN" sz="2000" b="1" dirty="0">
                  <a:latin typeface="Arial" panose="020B0604020202020204" pitchFamily="34" charset="0"/>
                  <a:sym typeface="Wingdings" panose="05000000000000000000" pitchFamily="2" charset="2"/>
                </a:rPr>
                <a:t>1</a:t>
              </a:r>
              <a:r>
                <a:rPr lang="zh-CN" altLang="en-US" sz="2000" b="1" dirty="0">
                  <a:latin typeface="Arial" panose="020B0604020202020204" pitchFamily="34" charset="0"/>
                  <a:sym typeface="Wingdings" panose="05000000000000000000" pitchFamily="2" charset="2"/>
                </a:rPr>
                <a:t>） 圆心距  </a:t>
              </a:r>
              <a:r>
                <a:rPr lang="zh-CN" altLang="en-US" sz="2000" b="1">
                  <a:latin typeface="Arial" panose="020B0604020202020204" pitchFamily="34" charset="0"/>
                  <a:sym typeface="Wingdings" panose="05000000000000000000" pitchFamily="2" charset="2"/>
                </a:rPr>
                <a:t>      </a:t>
              </a:r>
              <a:r>
                <a:rPr lang="en-US" altLang="zh-CN" sz="2000" b="1" i="1">
                  <a:latin typeface="Times New Roman" panose="02020603050405020304" pitchFamily="18" charset="0"/>
                  <a:sym typeface="Wingdings" panose="05000000000000000000" pitchFamily="2" charset="2"/>
                </a:rPr>
                <a:t>d=</a:t>
              </a:r>
              <a:r>
                <a:rPr lang="en-US" altLang="zh-CN" sz="2000" b="1">
                  <a:latin typeface="Arial" panose="020B0604020202020204" pitchFamily="34" charset="0"/>
                  <a:sym typeface="Wingdings" panose="05000000000000000000" pitchFamily="2" charset="2"/>
                </a:rPr>
                <a:t>4.5</a:t>
              </a:r>
              <a:r>
                <a:rPr lang="en-US" altLang="zh-CN" sz="2000" b="1">
                  <a:latin typeface="Times New Roman" panose="02020603050405020304" pitchFamily="18" charset="0"/>
                  <a:sym typeface="Wingdings" panose="05000000000000000000" pitchFamily="2" charset="2"/>
                </a:rPr>
                <a:t>cm</a:t>
              </a:r>
              <a:r>
                <a:rPr lang="zh-CN" altLang="en-US" sz="2000" b="1" i="1" dirty="0">
                  <a:latin typeface="Times New Roman" panose="02020603050405020304" pitchFamily="18" charset="0"/>
                  <a:sym typeface="Wingdings" panose="05000000000000000000" pitchFamily="2" charset="2"/>
                </a:rPr>
                <a:t>＜ </a:t>
              </a:r>
              <a:r>
                <a:rPr lang="en-US" altLang="zh-CN" sz="2000" b="1" i="1">
                  <a:latin typeface="Times New Roman" panose="02020603050405020304" pitchFamily="18" charset="0"/>
                  <a:sym typeface="Wingdings" panose="05000000000000000000" pitchFamily="2" charset="2"/>
                </a:rPr>
                <a:t>r = 6.5</a:t>
              </a:r>
              <a:r>
                <a:rPr lang="en-US" altLang="zh-CN" sz="2000" b="1">
                  <a:latin typeface="Times New Roman" panose="02020603050405020304" pitchFamily="18" charset="0"/>
                  <a:sym typeface="Wingdings" panose="05000000000000000000" pitchFamily="2" charset="2"/>
                </a:rPr>
                <a:t>cm</a:t>
              </a:r>
              <a:r>
                <a:rPr lang="en-US" altLang="zh-CN" sz="2000" b="1" dirty="0">
                  <a:latin typeface="Arial" panose="020B0604020202020204" pitchFamily="34" charset="0"/>
                  <a:sym typeface="Wingdings" panose="05000000000000000000" pitchFamily="2" charset="2"/>
                </a:rPr>
                <a:t>                </a:t>
              </a:r>
              <a:r>
                <a:rPr lang="zh-CN" altLang="en-US" sz="2000" b="1" dirty="0">
                  <a:latin typeface="Arial" panose="020B0604020202020204" pitchFamily="34" charset="0"/>
                  <a:sym typeface="Wingdings" panose="05000000000000000000" pitchFamily="2" charset="2"/>
                </a:rPr>
                <a:t>直线与圆相交， </a:t>
              </a:r>
              <a:endParaRPr lang="zh-CN" altLang="en-US" sz="2000" b="1" dirty="0">
                <a:latin typeface="Arial" panose="020B0604020202020204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43052" name="左右箭头 43051"/>
            <p:cNvSpPr/>
            <p:nvPr/>
          </p:nvSpPr>
          <p:spPr>
            <a:xfrm>
              <a:off x="3515" y="2750"/>
              <a:ext cx="545" cy="181"/>
            </a:xfrm>
            <a:prstGeom prst="leftRightArrow">
              <a:avLst>
                <a:gd name="adj1" fmla="val 50000"/>
                <a:gd name="adj2" fmla="val 60220"/>
              </a:avLst>
            </a:prstGeom>
            <a:solidFill>
              <a:srgbClr val="FF99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43080" name="组合 43079"/>
          <p:cNvGrpSpPr/>
          <p:nvPr/>
        </p:nvGrpSpPr>
        <p:grpSpPr>
          <a:xfrm>
            <a:off x="6084888" y="1774825"/>
            <a:ext cx="2160587" cy="2374900"/>
            <a:chOff x="3805" y="845"/>
            <a:chExt cx="1361" cy="1496"/>
          </a:xfrm>
        </p:grpSpPr>
        <p:sp>
          <p:nvSpPr>
            <p:cNvPr id="43050" name="文本框 43049"/>
            <p:cNvSpPr txBox="1"/>
            <p:nvPr/>
          </p:nvSpPr>
          <p:spPr>
            <a:xfrm>
              <a:off x="4286" y="2091"/>
              <a:ext cx="408" cy="25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</a:pPr>
              <a:r>
                <a:rPr lang="en-US" altLang="zh-CN" sz="2000" b="1" i="1">
                  <a:latin typeface="Times New Roman" panose="02020603050405020304" pitchFamily="18" charset="0"/>
                </a:rPr>
                <a:t>D</a:t>
              </a:r>
              <a:endParaRPr lang="en-US" altLang="zh-CN" sz="2000" b="1" i="1">
                <a:latin typeface="Times New Roman" panose="02020603050405020304" pitchFamily="18" charset="0"/>
              </a:endParaRPr>
            </a:p>
          </p:txBody>
        </p:sp>
        <p:grpSp>
          <p:nvGrpSpPr>
            <p:cNvPr id="43079" name="组合 43078"/>
            <p:cNvGrpSpPr/>
            <p:nvPr/>
          </p:nvGrpSpPr>
          <p:grpSpPr>
            <a:xfrm>
              <a:off x="3805" y="845"/>
              <a:ext cx="1361" cy="1271"/>
              <a:chOff x="3805" y="1207"/>
              <a:chExt cx="1361" cy="1271"/>
            </a:xfrm>
          </p:grpSpPr>
          <p:sp>
            <p:nvSpPr>
              <p:cNvPr id="43016" name="椭圆 43015"/>
              <p:cNvSpPr/>
              <p:nvPr/>
            </p:nvSpPr>
            <p:spPr>
              <a:xfrm>
                <a:off x="3987" y="1207"/>
                <a:ext cx="952" cy="952"/>
              </a:xfrm>
              <a:prstGeom prst="ellipse">
                <a:avLst/>
              </a:prstGeom>
              <a:solidFill>
                <a:schemeClr val="bg1"/>
              </a:solidFill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p>
                <a:pPr algn="ctr"/>
                <a:r>
                  <a:rPr lang="en-US" altLang="zh-CN" b="1">
                    <a:latin typeface="Arial" panose="020B0604020202020204" pitchFamily="34" charset="0"/>
                  </a:rPr>
                  <a:t>·</a:t>
                </a:r>
                <a:endParaRPr lang="en-US" altLang="zh-CN" b="1">
                  <a:latin typeface="Arial" panose="020B0604020202020204" pitchFamily="34" charset="0"/>
                </a:endParaRPr>
              </a:p>
            </p:txBody>
          </p:sp>
          <p:sp>
            <p:nvSpPr>
              <p:cNvPr id="43028" name="直接连接符 43027"/>
              <p:cNvSpPr/>
              <p:nvPr/>
            </p:nvSpPr>
            <p:spPr>
              <a:xfrm>
                <a:off x="3805" y="2478"/>
                <a:ext cx="1361" cy="0"/>
              </a:xfrm>
              <a:prstGeom prst="line">
                <a:avLst/>
              </a:prstGeom>
              <a:ln w="28575" cap="flat" cmpd="sng">
                <a:solidFill>
                  <a:srgbClr val="0000FF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43033" name="文本框 43032"/>
              <p:cNvSpPr txBox="1"/>
              <p:nvPr/>
            </p:nvSpPr>
            <p:spPr>
              <a:xfrm>
                <a:off x="4214" y="1570"/>
                <a:ext cx="317" cy="25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algn="ctr">
                  <a:spcBef>
                    <a:spcPct val="50000"/>
                  </a:spcBef>
                </a:pPr>
                <a:r>
                  <a:rPr lang="en-US" altLang="zh-CN" sz="2000" b="1" i="1">
                    <a:latin typeface="Times New Roman" panose="02020603050405020304" pitchFamily="18" charset="0"/>
                  </a:rPr>
                  <a:t>O</a:t>
                </a:r>
                <a:endParaRPr lang="en-US" altLang="zh-CN" sz="2000" b="1" i="1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3036" name="直接连接符 43035"/>
              <p:cNvSpPr/>
              <p:nvPr/>
            </p:nvSpPr>
            <p:spPr>
              <a:xfrm>
                <a:off x="4468" y="1661"/>
                <a:ext cx="0" cy="817"/>
              </a:xfrm>
              <a:prstGeom prst="line">
                <a:avLst/>
              </a:prstGeom>
              <a:ln w="9525" cap="flat" cmpd="sng">
                <a:solidFill>
                  <a:srgbClr val="FF33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43043" name="直接连接符 43042"/>
              <p:cNvSpPr/>
              <p:nvPr/>
            </p:nvSpPr>
            <p:spPr>
              <a:xfrm flipV="1">
                <a:off x="4468" y="1389"/>
                <a:ext cx="362" cy="272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43046" name="文本框 43045"/>
              <p:cNvSpPr txBox="1"/>
              <p:nvPr/>
            </p:nvSpPr>
            <p:spPr>
              <a:xfrm>
                <a:off x="4532" y="1480"/>
                <a:ext cx="589" cy="21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algn="ctr">
                  <a:spcBef>
                    <a:spcPct val="50000"/>
                  </a:spcBef>
                </a:pPr>
                <a:r>
                  <a:rPr lang="en-US" altLang="zh-CN" sz="1600" b="1">
                    <a:solidFill>
                      <a:srgbClr val="FF3300"/>
                    </a:solidFill>
                    <a:latin typeface="Arial" panose="020B0604020202020204" pitchFamily="34" charset="0"/>
                  </a:rPr>
                  <a:t>6.5</a:t>
                </a:r>
                <a:r>
                  <a:rPr lang="en-US" altLang="zh-CN" sz="1600" b="1">
                    <a:solidFill>
                      <a:srgbClr val="FF9900"/>
                    </a:solidFill>
                    <a:latin typeface="Times New Roman" panose="02020603050405020304" pitchFamily="18" charset="0"/>
                  </a:rPr>
                  <a:t>cm</a:t>
                </a:r>
                <a:endParaRPr lang="en-US" altLang="zh-CN" sz="1600" b="1">
                  <a:solidFill>
                    <a:srgbClr val="FF9900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3058" name="文本框 43057"/>
              <p:cNvSpPr txBox="1"/>
              <p:nvPr/>
            </p:nvSpPr>
            <p:spPr>
              <a:xfrm>
                <a:off x="4395" y="2175"/>
                <a:ext cx="726" cy="21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algn="ctr">
                  <a:spcBef>
                    <a:spcPct val="50000"/>
                  </a:spcBef>
                </a:pPr>
                <a:r>
                  <a:rPr lang="en-US" altLang="zh-CN" sz="1600" b="1" i="1">
                    <a:solidFill>
                      <a:srgbClr val="FF9900"/>
                    </a:solidFill>
                    <a:latin typeface="Times New Roman" panose="02020603050405020304" pitchFamily="18" charset="0"/>
                  </a:rPr>
                  <a:t>d</a:t>
                </a:r>
                <a:r>
                  <a:rPr lang="en-US" altLang="zh-CN" sz="1600" b="1">
                    <a:solidFill>
                      <a:srgbClr val="FF3300"/>
                    </a:solidFill>
                    <a:latin typeface="Arial" panose="020B0604020202020204" pitchFamily="34" charset="0"/>
                  </a:rPr>
                  <a:t>=8</a:t>
                </a:r>
                <a:r>
                  <a:rPr lang="en-US" altLang="zh-CN" sz="1600" b="1">
                    <a:solidFill>
                      <a:srgbClr val="FF9900"/>
                    </a:solidFill>
                    <a:latin typeface="Times New Roman" panose="02020603050405020304" pitchFamily="18" charset="0"/>
                  </a:rPr>
                  <a:t>cm</a:t>
                </a:r>
                <a:endParaRPr lang="en-US" altLang="zh-CN" sz="1600" b="1">
                  <a:solidFill>
                    <a:srgbClr val="FF9900"/>
                  </a:solidFill>
                  <a:latin typeface="Times New Roman" panose="02020603050405020304" pitchFamily="18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3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3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30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30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4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0" fill="hold"/>
                                        <p:tgtEl>
                                          <p:spTgt spid="43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0" fill="hold"/>
                                        <p:tgtEl>
                                          <p:spTgt spid="43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3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3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4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3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3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2" grpId="0"/>
      <p:bldP spid="43024" grpId="0"/>
      <p:bldP spid="43025" grpId="0"/>
      <p:bldP spid="4302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07085" y="391160"/>
            <a:ext cx="8197850" cy="302006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45" name="Group 60"/>
          <p:cNvGraphicFramePr>
            <a:graphicFrameLocks noGrp="1"/>
          </p:cNvGraphicFramePr>
          <p:nvPr/>
        </p:nvGraphicFramePr>
        <p:xfrm>
          <a:off x="457200" y="1700213"/>
          <a:ext cx="8458200" cy="4160838"/>
        </p:xfrm>
        <a:graphic>
          <a:graphicData uri="http://schemas.openxmlformats.org/drawingml/2006/table">
            <a:tbl>
              <a:tblPr/>
              <a:tblGrid>
                <a:gridCol w="2286000"/>
                <a:gridCol w="2046288"/>
                <a:gridCol w="1992312"/>
                <a:gridCol w="2133600"/>
              </a:tblGrid>
              <a:tr h="6857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2" charset="-122"/>
                          <a:ea typeface="黑体" panose="02010609060101010101" pitchFamily="2" charset="-122"/>
                        </a:rPr>
                        <a:t>直线与圆的</a:t>
                      </a:r>
                      <a:endParaRPr kumimoji="0" lang="zh-CN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2" charset="-122"/>
                          <a:ea typeface="黑体" panose="02010609060101010101" pitchFamily="2" charset="-122"/>
                        </a:rPr>
                        <a:t>位置关系</a:t>
                      </a:r>
                      <a:endParaRPr kumimoji="0" lang="zh-CN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</a:txBody>
                  <a:tcPr marL="91432" marR="91432" marT="45716" marB="45716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2" charset="-122"/>
                          <a:ea typeface="黑体" panose="02010609060101010101" pitchFamily="2" charset="-122"/>
                        </a:rPr>
                        <a:t>       </a:t>
                      </a:r>
                      <a:endParaRPr kumimoji="0" lang="en-US" altLang="zh-CN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</a:txBody>
                  <a:tcPr marL="89992" marR="89992" marT="46795" marB="46795" anchor="ctr" horzOverflow="overflow">
                    <a:lnL w="12700" cap="flat" cmpd="sng" algn="ctr">
                      <a:solidFill>
                        <a:srgbClr val="FF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2" charset="-122"/>
                          <a:ea typeface="黑体" panose="02010609060101010101" pitchFamily="2" charset="-122"/>
                        </a:rPr>
                        <a:t>       </a:t>
                      </a:r>
                      <a:endParaRPr kumimoji="0" lang="en-US" altLang="zh-CN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</a:txBody>
                  <a:tcPr marL="89992" marR="89992" marT="46795" marB="46795" anchor="ctr" horzOverflow="overflow">
                    <a:lnL w="12700" cap="flat" cmpd="sng" algn="ctr">
                      <a:solidFill>
                        <a:srgbClr val="FF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2" charset="-122"/>
                          <a:ea typeface="黑体" panose="02010609060101010101" pitchFamily="2" charset="-122"/>
                        </a:rPr>
                        <a:t>        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</a:txBody>
                  <a:tcPr marL="89992" marR="89992" marT="46795" marB="46795" anchor="ctr" horzOverflow="overflow">
                    <a:lnL w="12700" cap="flat" cmpd="sng" algn="ctr">
                      <a:solidFill>
                        <a:srgbClr val="FF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961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2" charset="-122"/>
                          <a:ea typeface="黑体" panose="02010609060101010101" pitchFamily="2" charset="-122"/>
                        </a:rPr>
                        <a:t>图形</a:t>
                      </a:r>
                      <a:endParaRPr kumimoji="0" lang="zh-CN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</a:txBody>
                  <a:tcPr marL="91432" marR="91432" marT="45716" marB="45716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2" charset="-122"/>
                          <a:ea typeface="黑体" panose="02010609060101010101" pitchFamily="2" charset="-122"/>
                        </a:rPr>
                        <a:t>           </a:t>
                      </a:r>
                      <a:endParaRPr kumimoji="0" lang="en-US" altLang="zh-CN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</a:txBody>
                  <a:tcPr marL="91432" marR="91432" marT="45716" marB="45716" horzOverflow="overflow">
                    <a:lnL w="12700" cap="flat" cmpd="sng" algn="ctr">
                      <a:solidFill>
                        <a:srgbClr val="FF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2" charset="-122"/>
                          <a:ea typeface="黑体" panose="02010609060101010101" pitchFamily="2" charset="-122"/>
                        </a:rPr>
                        <a:t>           </a:t>
                      </a:r>
                      <a:endParaRPr kumimoji="0" lang="en-US" altLang="zh-CN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</a:txBody>
                  <a:tcPr marL="91432" marR="91432" marT="45716" marB="45716" horzOverflow="overflow">
                    <a:lnL w="12700" cap="flat" cmpd="sng" algn="ctr">
                      <a:solidFill>
                        <a:srgbClr val="FF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2" charset="-122"/>
                          <a:ea typeface="黑体" panose="02010609060101010101" pitchFamily="2" charset="-122"/>
                        </a:rPr>
                        <a:t>            </a:t>
                      </a:r>
                      <a:endParaRPr kumimoji="0" lang="en-US" altLang="zh-CN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</a:txBody>
                  <a:tcPr marL="91432" marR="91432" marT="45716" marB="45716" horzOverflow="overflow">
                    <a:lnL w="12700" cap="flat" cmpd="sng" algn="ctr">
                      <a:solidFill>
                        <a:srgbClr val="FF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8321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2" charset="-122"/>
                          <a:ea typeface="黑体" panose="02010609060101010101" pitchFamily="2" charset="-122"/>
                        </a:rPr>
                        <a:t>公共点个数</a:t>
                      </a:r>
                      <a:endParaRPr kumimoji="0" lang="zh-CN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</a:txBody>
                  <a:tcPr marL="89992" marR="89992" marT="46795" marB="46795"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2" charset="-122"/>
                          <a:ea typeface="黑体" panose="02010609060101010101" pitchFamily="2" charset="-122"/>
                        </a:rPr>
                        <a:t>        </a:t>
                      </a:r>
                      <a:endParaRPr kumimoji="0" lang="en-US" altLang="zh-CN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</a:txBody>
                  <a:tcPr marL="91432" marR="91432" marT="45716" marB="45716" horzOverflow="overflow">
                    <a:lnL w="12700" cap="flat" cmpd="sng" algn="ctr">
                      <a:solidFill>
                        <a:srgbClr val="FF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2" charset="-122"/>
                          <a:ea typeface="黑体" panose="02010609060101010101" pitchFamily="2" charset="-122"/>
                        </a:rPr>
                        <a:t>        </a:t>
                      </a:r>
                      <a:endParaRPr kumimoji="0" lang="en-US" altLang="zh-CN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</a:txBody>
                  <a:tcPr marL="91432" marR="91432" marT="45716" marB="45716" horzOverflow="overflow">
                    <a:lnL w="12700" cap="flat" cmpd="sng" algn="ctr">
                      <a:solidFill>
                        <a:srgbClr val="FF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</a:txBody>
                  <a:tcPr marL="91432" marR="91432" marT="45716" marB="45716" horzOverflow="overflow">
                    <a:lnL w="12700" cap="flat" cmpd="sng" algn="ctr">
                      <a:solidFill>
                        <a:srgbClr val="FF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2" charset="-122"/>
                          <a:ea typeface="黑体" panose="02010609060101010101" pitchFamily="2" charset="-122"/>
                        </a:rPr>
                        <a:t>公共点名称</a:t>
                      </a:r>
                      <a:endParaRPr kumimoji="0" lang="zh-CN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</a:txBody>
                  <a:tcPr marL="89992" marR="89992" marT="46795" marB="46795"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2" charset="-122"/>
                          <a:ea typeface="黑体" panose="02010609060101010101" pitchFamily="2" charset="-122"/>
                        </a:rPr>
                        <a:t>        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</a:txBody>
                  <a:tcPr marL="91432" marR="91432" marT="45716" marB="45716" horzOverflow="overflow">
                    <a:lnL w="12700" cap="flat" cmpd="sng" algn="ctr">
                      <a:solidFill>
                        <a:srgbClr val="FF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2" charset="-122"/>
                          <a:ea typeface="黑体" panose="02010609060101010101" pitchFamily="2" charset="-122"/>
                        </a:rPr>
                        <a:t>        </a:t>
                      </a:r>
                      <a:endParaRPr kumimoji="0" lang="en-US" altLang="zh-CN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</a:txBody>
                  <a:tcPr marL="91432" marR="91432" marT="45716" marB="45716" horzOverflow="overflow">
                    <a:lnL w="12700" cap="flat" cmpd="sng" algn="ctr">
                      <a:solidFill>
                        <a:srgbClr val="FF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</a:txBody>
                  <a:tcPr marL="91432" marR="91432" marT="45716" marB="45716" horzOverflow="overflow">
                    <a:lnL w="12700" cap="flat" cmpd="sng" algn="ctr">
                      <a:solidFill>
                        <a:srgbClr val="FF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2" charset="-122"/>
                          <a:ea typeface="黑体" panose="02010609060101010101" pitchFamily="2" charset="-122"/>
                        </a:rPr>
                        <a:t>直线名称</a:t>
                      </a:r>
                      <a:endParaRPr kumimoji="0" lang="zh-CN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</a:txBody>
                  <a:tcPr marL="89992" marR="89992" marT="46795" marB="46795"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</a:txBody>
                  <a:tcPr marL="91432" marR="91432" marT="45716" marB="45716" horzOverflow="overflow">
                    <a:lnL w="12700" cap="flat" cmpd="sng" algn="ctr">
                      <a:solidFill>
                        <a:srgbClr val="FF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</a:txBody>
                  <a:tcPr marL="91432" marR="91432" marT="45716" marB="45716" horzOverflow="overflow">
                    <a:lnL w="12700" cap="flat" cmpd="sng" algn="ctr">
                      <a:solidFill>
                        <a:srgbClr val="FF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</a:txBody>
                  <a:tcPr marL="91432" marR="91432" marT="45716" marB="45716" horzOverflow="overflow">
                    <a:lnL w="12700" cap="flat" cmpd="sng" algn="ctr">
                      <a:solidFill>
                        <a:srgbClr val="FF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6" name="Text Box 40"/>
          <p:cNvSpPr txBox="1"/>
          <p:nvPr/>
        </p:nvSpPr>
        <p:spPr>
          <a:xfrm>
            <a:off x="7262813" y="4406900"/>
            <a:ext cx="1143000" cy="461963"/>
          </a:xfrm>
          <a:prstGeom prst="rect">
            <a:avLst/>
          </a:prstGeom>
          <a:noFill/>
          <a:ln w="9525">
            <a:noFill/>
          </a:ln>
        </p:spPr>
        <p:txBody>
          <a:bodyPr lIns="91432" tIns="45716" rIns="91432" bIns="45716"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2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个</a:t>
            </a:r>
            <a:endParaRPr lang="zh-CN" altLang="en-US" sz="240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7" name="Text Box 41"/>
          <p:cNvSpPr txBox="1"/>
          <p:nvPr/>
        </p:nvSpPr>
        <p:spPr>
          <a:xfrm>
            <a:off x="7137400" y="4845050"/>
            <a:ext cx="1295400" cy="461963"/>
          </a:xfrm>
          <a:prstGeom prst="rect">
            <a:avLst/>
          </a:prstGeom>
          <a:noFill/>
          <a:ln w="9525">
            <a:noFill/>
          </a:ln>
        </p:spPr>
        <p:txBody>
          <a:bodyPr lIns="91432" tIns="45716" rIns="91432" bIns="45716">
            <a:spAutoFit/>
          </a:bodyPr>
          <a:p>
            <a:pPr>
              <a:spcBef>
                <a:spcPct val="50000"/>
              </a:spcBef>
            </a:pP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交点</a:t>
            </a:r>
            <a:endParaRPr lang="zh-CN" altLang="en-US" sz="240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8" name="Text Box 42"/>
          <p:cNvSpPr txBox="1"/>
          <p:nvPr/>
        </p:nvSpPr>
        <p:spPr>
          <a:xfrm>
            <a:off x="7172325" y="5334000"/>
            <a:ext cx="1066800" cy="461963"/>
          </a:xfrm>
          <a:prstGeom prst="rect">
            <a:avLst/>
          </a:prstGeom>
          <a:noFill/>
          <a:ln w="9525">
            <a:noFill/>
          </a:ln>
        </p:spPr>
        <p:txBody>
          <a:bodyPr lIns="91432" tIns="45716" rIns="91432" bIns="45716">
            <a:spAutoFit/>
          </a:bodyPr>
          <a:p>
            <a:pPr>
              <a:spcBef>
                <a:spcPct val="50000"/>
              </a:spcBef>
            </a:pP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割线</a:t>
            </a:r>
            <a:endParaRPr lang="zh-CN" altLang="en-US" sz="240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9" name="Text Box 43"/>
          <p:cNvSpPr txBox="1"/>
          <p:nvPr/>
        </p:nvSpPr>
        <p:spPr>
          <a:xfrm>
            <a:off x="5434013" y="4406900"/>
            <a:ext cx="1143000" cy="461963"/>
          </a:xfrm>
          <a:prstGeom prst="rect">
            <a:avLst/>
          </a:prstGeom>
          <a:noFill/>
          <a:ln w="9525">
            <a:noFill/>
          </a:ln>
        </p:spPr>
        <p:txBody>
          <a:bodyPr lIns="91432" tIns="45716" rIns="91432" bIns="45716"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1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个</a:t>
            </a:r>
            <a:endParaRPr lang="zh-CN" altLang="en-US" sz="240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50" name="Text Box 44"/>
          <p:cNvSpPr txBox="1"/>
          <p:nvPr/>
        </p:nvSpPr>
        <p:spPr>
          <a:xfrm>
            <a:off x="5334000" y="4840288"/>
            <a:ext cx="1219200" cy="460375"/>
          </a:xfrm>
          <a:prstGeom prst="rect">
            <a:avLst/>
          </a:prstGeom>
          <a:noFill/>
          <a:ln w="9525">
            <a:noFill/>
          </a:ln>
        </p:spPr>
        <p:txBody>
          <a:bodyPr lIns="91432" tIns="45716" rIns="91432" bIns="45716">
            <a:spAutoFit/>
          </a:bodyPr>
          <a:p>
            <a:pPr>
              <a:spcBef>
                <a:spcPct val="50000"/>
              </a:spcBef>
            </a:pP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切点</a:t>
            </a:r>
            <a:endParaRPr lang="zh-CN" altLang="en-US" sz="240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51" name="Text Box 45"/>
          <p:cNvSpPr txBox="1"/>
          <p:nvPr/>
        </p:nvSpPr>
        <p:spPr>
          <a:xfrm>
            <a:off x="5351463" y="5334000"/>
            <a:ext cx="1143000" cy="461963"/>
          </a:xfrm>
          <a:prstGeom prst="rect">
            <a:avLst/>
          </a:prstGeom>
          <a:noFill/>
          <a:ln w="9525">
            <a:noFill/>
          </a:ln>
        </p:spPr>
        <p:txBody>
          <a:bodyPr lIns="91432" tIns="45716" rIns="91432" bIns="45716">
            <a:spAutoFit/>
          </a:bodyPr>
          <a:p>
            <a:pPr>
              <a:spcBef>
                <a:spcPct val="50000"/>
              </a:spcBef>
            </a:pP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切线</a:t>
            </a:r>
            <a:endParaRPr lang="zh-CN" altLang="en-US" sz="240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52" name="Line 46"/>
          <p:cNvSpPr/>
          <p:nvPr/>
        </p:nvSpPr>
        <p:spPr>
          <a:xfrm flipV="1">
            <a:off x="2771775" y="4870450"/>
            <a:ext cx="2025650" cy="430213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53" name="Line 47"/>
          <p:cNvSpPr/>
          <p:nvPr/>
        </p:nvSpPr>
        <p:spPr>
          <a:xfrm flipV="1">
            <a:off x="2771775" y="5359400"/>
            <a:ext cx="2016125" cy="466725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54" name="Text Box 51"/>
          <p:cNvSpPr txBox="1"/>
          <p:nvPr/>
        </p:nvSpPr>
        <p:spPr>
          <a:xfrm>
            <a:off x="3132138" y="4416425"/>
            <a:ext cx="1295400" cy="461963"/>
          </a:xfrm>
          <a:prstGeom prst="rect">
            <a:avLst/>
          </a:prstGeom>
          <a:noFill/>
          <a:ln w="9525">
            <a:noFill/>
          </a:ln>
        </p:spPr>
        <p:txBody>
          <a:bodyPr lIns="91432" tIns="45716" rIns="91432" bIns="45716"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0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个</a:t>
            </a:r>
            <a:endParaRPr lang="zh-CN" altLang="en-US" sz="240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55" name="Picture 5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843213" y="2711450"/>
            <a:ext cx="1871662" cy="15271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6" name="Picture 5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9338" y="2643188"/>
            <a:ext cx="1873250" cy="13144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8" name="Picture 5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4025" y="2633663"/>
            <a:ext cx="2051050" cy="12985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9" name="Rectangle 67"/>
          <p:cNvSpPr/>
          <p:nvPr/>
        </p:nvSpPr>
        <p:spPr>
          <a:xfrm>
            <a:off x="3348038" y="1851025"/>
            <a:ext cx="803275" cy="4619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相离</a:t>
            </a:r>
            <a:endParaRPr lang="zh-CN" altLang="en-US" sz="24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61" name="Rectangle 68"/>
          <p:cNvSpPr/>
          <p:nvPr/>
        </p:nvSpPr>
        <p:spPr>
          <a:xfrm>
            <a:off x="5435600" y="1824038"/>
            <a:ext cx="803275" cy="4619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相切</a:t>
            </a:r>
            <a:endParaRPr lang="zh-CN" altLang="en-US" sz="24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62" name="Rectangle 69"/>
          <p:cNvSpPr/>
          <p:nvPr/>
        </p:nvSpPr>
        <p:spPr>
          <a:xfrm>
            <a:off x="7380288" y="1797050"/>
            <a:ext cx="803275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fontAlgn="b">
              <a:spcBef>
                <a:spcPct val="20000"/>
              </a:spcBef>
            </a:pPr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相交</a:t>
            </a:r>
            <a:endParaRPr lang="zh-CN" altLang="en-US" sz="24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63" name="Text Box 71"/>
          <p:cNvSpPr txBox="1"/>
          <p:nvPr/>
        </p:nvSpPr>
        <p:spPr>
          <a:xfrm>
            <a:off x="1692275" y="5875338"/>
            <a:ext cx="1439863" cy="461962"/>
          </a:xfrm>
          <a:prstGeom prst="rect">
            <a:avLst/>
          </a:prstGeom>
          <a:noFill/>
          <a:ln w="2857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位置关系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4" name="Text Box 72"/>
          <p:cNvSpPr txBox="1"/>
          <p:nvPr/>
        </p:nvSpPr>
        <p:spPr>
          <a:xfrm>
            <a:off x="4456113" y="5857875"/>
            <a:ext cx="1844675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公共点个数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5" name="AutoShape 73"/>
          <p:cNvSpPr/>
          <p:nvPr/>
        </p:nvSpPr>
        <p:spPr>
          <a:xfrm>
            <a:off x="3348038" y="5948363"/>
            <a:ext cx="792162" cy="288925"/>
          </a:xfrm>
          <a:prstGeom prst="leftRightArrow">
            <a:avLst>
              <a:gd name="adj1" fmla="val 50000"/>
              <a:gd name="adj2" fmla="val 54771"/>
            </a:avLst>
          </a:prstGeom>
          <a:solidFill>
            <a:srgbClr val="FF0000"/>
          </a:solidFill>
          <a:ln w="25400" cap="flat" cmpd="sng">
            <a:solidFill>
              <a:srgbClr val="EB2A03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1323" name="TextBox 66"/>
          <p:cNvSpPr txBox="1">
            <a:spLocks noChangeArrowheads="1"/>
          </p:cNvSpPr>
          <p:nvPr/>
        </p:nvSpPr>
        <p:spPr bwMode="auto">
          <a:xfrm>
            <a:off x="3132138" y="539433"/>
            <a:ext cx="2418080" cy="768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R="0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4400" kern="1200" cap="none" spc="0" normalizeH="0" baseline="0" noProof="0" dirty="0">
                <a:solidFill>
                  <a:schemeClr val="accent6">
                    <a:lumMod val="75000"/>
                  </a:schemeClr>
                </a:solidFill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盘点收获</a:t>
            </a:r>
            <a:endParaRPr kumimoji="0" lang="zh-CN" altLang="en-US" sz="4400" kern="1200" cap="none" spc="0" normalizeH="0" baseline="0" noProof="0" dirty="0">
              <a:solidFill>
                <a:schemeClr val="accent6">
                  <a:lumMod val="75000"/>
                </a:schemeClr>
              </a:solidFill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7" grpId="0"/>
      <p:bldP spid="48" grpId="0"/>
      <p:bldP spid="49" grpId="0"/>
      <p:bldP spid="50" grpId="0"/>
      <p:bldP spid="51" grpId="0"/>
      <p:bldP spid="54" grpId="0"/>
      <p:bldP spid="59" grpId="0"/>
      <p:bldP spid="61" grpId="0"/>
      <p:bldP spid="62" grpId="0"/>
      <p:bldP spid="63" grpId="0"/>
      <p:bldP spid="64" grpId="0"/>
      <p:bldP spid="65" grpId="0" bldLvl="0" animBg="1"/>
    </p:bldLst>
  </p:timing>
</p:sld>
</file>

<file path=ppt/theme/theme1.xml><?xml version="1.0" encoding="utf-8"?>
<a:theme xmlns:a="http://schemas.openxmlformats.org/drawingml/2006/main" name="192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7"/>
      </a:accent6>
      <a:hlink>
        <a:srgbClr val="CCCCFF"/>
      </a:hlink>
      <a:folHlink>
        <a:srgbClr val="B2B2B2"/>
      </a:folHlink>
    </a:clrScheme>
    <a:fontScheme name="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FFFFFF"/>
        </a:dk1>
        <a:lt1>
          <a:srgbClr val="0000FF"/>
        </a:lt1>
        <a:dk2>
          <a:srgbClr val="FFFF00"/>
        </a:dk2>
        <a:lt2>
          <a:srgbClr val="0000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CDCDC"/>
        </a:accent4>
        <a:accent5>
          <a:srgbClr val="FFCAAA"/>
        </a:accent5>
        <a:accent6>
          <a:srgbClr val="00E5E5"/>
        </a:accent6>
        <a:hlink>
          <a:srgbClr val="FF000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7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27272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2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9"/>
        </a:accent5>
        <a:accent6>
          <a:srgbClr val="0000E5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BE5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9E5B7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64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7"/>
      </a:accent6>
      <a:hlink>
        <a:srgbClr val="CCCCFF"/>
      </a:hlink>
      <a:folHlink>
        <a:srgbClr val="B2B2B2"/>
      </a:folHlink>
    </a:clrScheme>
    <a:fontScheme name="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FFFFFF"/>
        </a:dk1>
        <a:lt1>
          <a:srgbClr val="0000FF"/>
        </a:lt1>
        <a:dk2>
          <a:srgbClr val="FFFF00"/>
        </a:dk2>
        <a:lt2>
          <a:srgbClr val="0000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CDCDC"/>
        </a:accent4>
        <a:accent5>
          <a:srgbClr val="FFCAAA"/>
        </a:accent5>
        <a:accent6>
          <a:srgbClr val="00E5E5"/>
        </a:accent6>
        <a:hlink>
          <a:srgbClr val="FF000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7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27272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2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9"/>
        </a:accent5>
        <a:accent6>
          <a:srgbClr val="0000E5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BE5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9E5B7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407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7"/>
      </a:accent6>
      <a:hlink>
        <a:srgbClr val="CCCCFF"/>
      </a:hlink>
      <a:folHlink>
        <a:srgbClr val="B2B2B2"/>
      </a:folHlink>
    </a:clrScheme>
    <a:fontScheme name="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FFFFFF"/>
        </a:dk1>
        <a:lt1>
          <a:srgbClr val="0000FF"/>
        </a:lt1>
        <a:dk2>
          <a:srgbClr val="FFFF00"/>
        </a:dk2>
        <a:lt2>
          <a:srgbClr val="0000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CDCDC"/>
        </a:accent4>
        <a:accent5>
          <a:srgbClr val="FFCAAA"/>
        </a:accent5>
        <a:accent6>
          <a:srgbClr val="00E5E5"/>
        </a:accent6>
        <a:hlink>
          <a:srgbClr val="FF000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7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27272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2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9"/>
        </a:accent5>
        <a:accent6>
          <a:srgbClr val="0000E5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BE5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9E5B7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88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7"/>
      </a:accent6>
      <a:hlink>
        <a:srgbClr val="CCCCFF"/>
      </a:hlink>
      <a:folHlink>
        <a:srgbClr val="B2B2B2"/>
      </a:folHlink>
    </a:clrScheme>
    <a:fontScheme name="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FFFFFF"/>
        </a:dk1>
        <a:lt1>
          <a:srgbClr val="0000FF"/>
        </a:lt1>
        <a:dk2>
          <a:srgbClr val="FFFF00"/>
        </a:dk2>
        <a:lt2>
          <a:srgbClr val="0000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CDCDC"/>
        </a:accent4>
        <a:accent5>
          <a:srgbClr val="FFCAAA"/>
        </a:accent5>
        <a:accent6>
          <a:srgbClr val="00E5E5"/>
        </a:accent6>
        <a:hlink>
          <a:srgbClr val="FF000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7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27272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2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9"/>
        </a:accent5>
        <a:accent6>
          <a:srgbClr val="0000E5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BE5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9E5B7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96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7"/>
      </a:accent6>
      <a:hlink>
        <a:srgbClr val="CCCCFF"/>
      </a:hlink>
      <a:folHlink>
        <a:srgbClr val="B2B2B2"/>
      </a:folHlink>
    </a:clrScheme>
    <a:fontScheme name="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FFFFFF"/>
        </a:dk1>
        <a:lt1>
          <a:srgbClr val="0000FF"/>
        </a:lt1>
        <a:dk2>
          <a:srgbClr val="FFFF00"/>
        </a:dk2>
        <a:lt2>
          <a:srgbClr val="0000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CDCDC"/>
        </a:accent4>
        <a:accent5>
          <a:srgbClr val="FFCAAA"/>
        </a:accent5>
        <a:accent6>
          <a:srgbClr val="00E5E5"/>
        </a:accent6>
        <a:hlink>
          <a:srgbClr val="FF000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7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27272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2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9"/>
        </a:accent5>
        <a:accent6>
          <a:srgbClr val="0000E5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BE5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9E5B7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98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7"/>
      </a:accent6>
      <a:hlink>
        <a:srgbClr val="CCCCFF"/>
      </a:hlink>
      <a:folHlink>
        <a:srgbClr val="B2B2B2"/>
      </a:folHlink>
    </a:clrScheme>
    <a:fontScheme name="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FFFFFF"/>
        </a:dk1>
        <a:lt1>
          <a:srgbClr val="0000FF"/>
        </a:lt1>
        <a:dk2>
          <a:srgbClr val="FFFF00"/>
        </a:dk2>
        <a:lt2>
          <a:srgbClr val="0000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CDCDC"/>
        </a:accent4>
        <a:accent5>
          <a:srgbClr val="FFCAAA"/>
        </a:accent5>
        <a:accent6>
          <a:srgbClr val="00E5E5"/>
        </a:accent6>
        <a:hlink>
          <a:srgbClr val="FF000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7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27272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2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9"/>
        </a:accent5>
        <a:accent6>
          <a:srgbClr val="0000E5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BE5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9E5B7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206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7"/>
      </a:accent6>
      <a:hlink>
        <a:srgbClr val="CCCCFF"/>
      </a:hlink>
      <a:folHlink>
        <a:srgbClr val="B2B2B2"/>
      </a:folHlink>
    </a:clrScheme>
    <a:fontScheme name="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FFFFFF"/>
        </a:dk1>
        <a:lt1>
          <a:srgbClr val="0000FF"/>
        </a:lt1>
        <a:dk2>
          <a:srgbClr val="FFFF00"/>
        </a:dk2>
        <a:lt2>
          <a:srgbClr val="0000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CDCDC"/>
        </a:accent4>
        <a:accent5>
          <a:srgbClr val="FFCAAA"/>
        </a:accent5>
        <a:accent6>
          <a:srgbClr val="00E5E5"/>
        </a:accent6>
        <a:hlink>
          <a:srgbClr val="FF000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7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27272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2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9"/>
        </a:accent5>
        <a:accent6>
          <a:srgbClr val="0000E5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BE5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9E5B7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104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7"/>
      </a:accent6>
      <a:hlink>
        <a:srgbClr val="CCCCFF"/>
      </a:hlink>
      <a:folHlink>
        <a:srgbClr val="B2B2B2"/>
      </a:folHlink>
    </a:clrScheme>
    <a:fontScheme name="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FFFFFF"/>
        </a:dk1>
        <a:lt1>
          <a:srgbClr val="0000FF"/>
        </a:lt1>
        <a:dk2>
          <a:srgbClr val="FFFF00"/>
        </a:dk2>
        <a:lt2>
          <a:srgbClr val="0000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CDCDC"/>
        </a:accent4>
        <a:accent5>
          <a:srgbClr val="FFCAAA"/>
        </a:accent5>
        <a:accent6>
          <a:srgbClr val="00E5E5"/>
        </a:accent6>
        <a:hlink>
          <a:srgbClr val="FF000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7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27272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2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9"/>
        </a:accent5>
        <a:accent6>
          <a:srgbClr val="0000E5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BE5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9E5B7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103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7"/>
      </a:accent6>
      <a:hlink>
        <a:srgbClr val="CCCCFF"/>
      </a:hlink>
      <a:folHlink>
        <a:srgbClr val="B2B2B2"/>
      </a:folHlink>
    </a:clrScheme>
    <a:fontScheme name="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FFFFFF"/>
        </a:dk1>
        <a:lt1>
          <a:srgbClr val="0000FF"/>
        </a:lt1>
        <a:dk2>
          <a:srgbClr val="FFFF00"/>
        </a:dk2>
        <a:lt2>
          <a:srgbClr val="0000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CDCDC"/>
        </a:accent4>
        <a:accent5>
          <a:srgbClr val="FFCAAA"/>
        </a:accent5>
        <a:accent6>
          <a:srgbClr val="00E5E5"/>
        </a:accent6>
        <a:hlink>
          <a:srgbClr val="FF000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7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27272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2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9"/>
        </a:accent5>
        <a:accent6>
          <a:srgbClr val="0000E5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BE5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9E5B7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109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7"/>
      </a:accent6>
      <a:hlink>
        <a:srgbClr val="CCCCFF"/>
      </a:hlink>
      <a:folHlink>
        <a:srgbClr val="B2B2B2"/>
      </a:folHlink>
    </a:clrScheme>
    <a:fontScheme name="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FFFFFF"/>
        </a:dk1>
        <a:lt1>
          <a:srgbClr val="0000FF"/>
        </a:lt1>
        <a:dk2>
          <a:srgbClr val="FFFF00"/>
        </a:dk2>
        <a:lt2>
          <a:srgbClr val="0000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CDCDC"/>
        </a:accent4>
        <a:accent5>
          <a:srgbClr val="FFCAAA"/>
        </a:accent5>
        <a:accent6>
          <a:srgbClr val="00E5E5"/>
        </a:accent6>
        <a:hlink>
          <a:srgbClr val="FF000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7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27272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2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9"/>
        </a:accent5>
        <a:accent6>
          <a:srgbClr val="0000E5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BE5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9E5B7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116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7"/>
      </a:accent6>
      <a:hlink>
        <a:srgbClr val="CCCCFF"/>
      </a:hlink>
      <a:folHlink>
        <a:srgbClr val="B2B2B2"/>
      </a:folHlink>
    </a:clrScheme>
    <a:fontScheme name="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FFFFFF"/>
        </a:dk1>
        <a:lt1>
          <a:srgbClr val="0000FF"/>
        </a:lt1>
        <a:dk2>
          <a:srgbClr val="FFFF00"/>
        </a:dk2>
        <a:lt2>
          <a:srgbClr val="0000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CDCDC"/>
        </a:accent4>
        <a:accent5>
          <a:srgbClr val="FFCAAA"/>
        </a:accent5>
        <a:accent6>
          <a:srgbClr val="00E5E5"/>
        </a:accent6>
        <a:hlink>
          <a:srgbClr val="FF000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7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27272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2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9"/>
        </a:accent5>
        <a:accent6>
          <a:srgbClr val="0000E5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BE5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9E5B7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687</Template>
  <TotalTime>0</TotalTime>
  <Words>1713</Words>
  <Application>WPS 演示</Application>
  <PresentationFormat/>
  <Paragraphs>325</Paragraphs>
  <Slides>13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11</vt:i4>
      </vt:variant>
      <vt:variant>
        <vt:lpstr>嵌入 OLE 服务器</vt:lpstr>
      </vt:variant>
      <vt:variant>
        <vt:i4>4</vt:i4>
      </vt:variant>
      <vt:variant>
        <vt:lpstr>幻灯片标题</vt:lpstr>
      </vt:variant>
      <vt:variant>
        <vt:i4>13</vt:i4>
      </vt:variant>
    </vt:vector>
  </HeadingPairs>
  <TitlesOfParts>
    <vt:vector size="39" baseType="lpstr">
      <vt:lpstr>Arial</vt:lpstr>
      <vt:lpstr>宋体</vt:lpstr>
      <vt:lpstr>Wingdings</vt:lpstr>
      <vt:lpstr>Times New Roman</vt:lpstr>
      <vt:lpstr>隶书</vt:lpstr>
      <vt:lpstr>华文新魏</vt:lpstr>
      <vt:lpstr>华文细黑</vt:lpstr>
      <vt:lpstr>微软雅黑</vt:lpstr>
      <vt:lpstr>Arial Unicode MS</vt:lpstr>
      <vt:lpstr>Calibri</vt:lpstr>
      <vt:lpstr>黑体</vt:lpstr>
      <vt:lpstr>192</vt:lpstr>
      <vt:lpstr>188</vt:lpstr>
      <vt:lpstr>196</vt:lpstr>
      <vt:lpstr>198</vt:lpstr>
      <vt:lpstr>206</vt:lpstr>
      <vt:lpstr>104</vt:lpstr>
      <vt:lpstr>103</vt:lpstr>
      <vt:lpstr>109</vt:lpstr>
      <vt:lpstr>116</vt:lpstr>
      <vt:lpstr>64</vt:lpstr>
      <vt:lpstr>407</vt:lpstr>
      <vt:lpstr>Equation.DSMT4</vt:lpstr>
      <vt:lpstr>Equation.DSMT4</vt:lpstr>
      <vt:lpstr>Equation.DSMT4</vt:lpstr>
      <vt:lpstr>Equation.DSMT4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数学专页</dc:creator>
  <dc:description>彰现数学魅力，演绎华软传奇</dc:description>
  <cp:lastModifiedBy>Administrator</cp:lastModifiedBy>
  <cp:revision>6</cp:revision>
  <dcterms:created xsi:type="dcterms:W3CDTF">2017-10-29T11:05:58Z</dcterms:created>
  <dcterms:modified xsi:type="dcterms:W3CDTF">2017-10-29T11:37:06Z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2052-10.1.0.6876</vt:lpwstr>
  </property>
</Properties>
</file>